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88" r:id="rId2"/>
    <p:sldId id="289" r:id="rId3"/>
    <p:sldId id="292" r:id="rId4"/>
    <p:sldId id="293" r:id="rId5"/>
  </p:sldIdLst>
  <p:sldSz cx="7772400" cy="10058400"/>
  <p:notesSz cx="7315200" cy="96012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C2633"/>
    <a:srgbClr val="1D57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63" autoAdjust="0"/>
    <p:restoredTop sz="94629" autoAdjust="0"/>
  </p:normalViewPr>
  <p:slideViewPr>
    <p:cSldViewPr>
      <p:cViewPr>
        <p:scale>
          <a:sx n="75" d="100"/>
          <a:sy n="75" d="100"/>
        </p:scale>
        <p:origin x="-540" y="1518"/>
      </p:cViewPr>
      <p:guideLst>
        <p:guide orient="horz" pos="3168"/>
        <p:guide pos="2448"/>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5697" tIns="47848" rIns="95697" bIns="47848" rtlCol="0"/>
          <a:lstStyle>
            <a:lvl1pPr algn="l">
              <a:defRPr sz="1300"/>
            </a:lvl1pPr>
          </a:lstStyle>
          <a:p>
            <a:endParaRPr lang="en-US" dirty="0"/>
          </a:p>
        </p:txBody>
      </p:sp>
      <p:sp>
        <p:nvSpPr>
          <p:cNvPr id="3" name="Date Placeholder 2"/>
          <p:cNvSpPr>
            <a:spLocks noGrp="1"/>
          </p:cNvSpPr>
          <p:nvPr>
            <p:ph type="dt" idx="1"/>
          </p:nvPr>
        </p:nvSpPr>
        <p:spPr>
          <a:xfrm>
            <a:off x="4143587" y="0"/>
            <a:ext cx="3169920" cy="480060"/>
          </a:xfrm>
          <a:prstGeom prst="rect">
            <a:avLst/>
          </a:prstGeom>
        </p:spPr>
        <p:txBody>
          <a:bodyPr vert="horz" lIns="95697" tIns="47848" rIns="95697" bIns="47848" rtlCol="0"/>
          <a:lstStyle>
            <a:lvl1pPr algn="r">
              <a:defRPr sz="1300"/>
            </a:lvl1pPr>
          </a:lstStyle>
          <a:p>
            <a:fld id="{5294DD51-5274-4266-A876-56CCC79E928D}" type="datetimeFigureOut">
              <a:rPr lang="en-US" smtClean="0"/>
              <a:t>9/18/2018</a:t>
            </a:fld>
            <a:endParaRPr lang="en-US" dirty="0"/>
          </a:p>
        </p:txBody>
      </p:sp>
      <p:sp>
        <p:nvSpPr>
          <p:cNvPr id="4" name="Slide Image Placeholder 3"/>
          <p:cNvSpPr>
            <a:spLocks noGrp="1" noRot="1" noChangeAspect="1"/>
          </p:cNvSpPr>
          <p:nvPr>
            <p:ph type="sldImg" idx="2"/>
          </p:nvPr>
        </p:nvSpPr>
        <p:spPr>
          <a:xfrm>
            <a:off x="2266950" y="719138"/>
            <a:ext cx="2782888" cy="3600450"/>
          </a:xfrm>
          <a:prstGeom prst="rect">
            <a:avLst/>
          </a:prstGeom>
          <a:noFill/>
          <a:ln w="12700">
            <a:solidFill>
              <a:prstClr val="black"/>
            </a:solidFill>
          </a:ln>
        </p:spPr>
        <p:txBody>
          <a:bodyPr vert="horz" lIns="95697" tIns="47848" rIns="95697" bIns="47848" rtlCol="0" anchor="ctr"/>
          <a:lstStyle/>
          <a:p>
            <a:endParaRPr lang="en-US" dirty="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5697" tIns="47848" rIns="95697" bIns="4784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5697" tIns="47848" rIns="95697" bIns="47848"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5697" tIns="47848" rIns="95697" bIns="47848" rtlCol="0" anchor="b"/>
          <a:lstStyle>
            <a:lvl1pPr algn="r">
              <a:defRPr sz="1300"/>
            </a:lvl1pPr>
          </a:lstStyle>
          <a:p>
            <a:fld id="{A5CB8889-02B6-4437-A924-1BA71D23A380}" type="slidenum">
              <a:rPr lang="en-US" smtClean="0"/>
              <a:t>‹#›</a:t>
            </a:fld>
            <a:endParaRPr lang="en-US" dirty="0"/>
          </a:p>
        </p:txBody>
      </p:sp>
    </p:spTree>
    <p:extLst>
      <p:ext uri="{BB962C8B-B14F-4D97-AF65-F5344CB8AC3E}">
        <p14:creationId xmlns:p14="http://schemas.microsoft.com/office/powerpoint/2010/main" val="938633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CB8889-02B6-4437-A924-1BA71D23A380}" type="slidenum">
              <a:rPr lang="en-US" smtClean="0"/>
              <a:t>1</a:t>
            </a:fld>
            <a:endParaRPr lang="en-US" dirty="0"/>
          </a:p>
        </p:txBody>
      </p:sp>
    </p:spTree>
    <p:extLst>
      <p:ext uri="{BB962C8B-B14F-4D97-AF65-F5344CB8AC3E}">
        <p14:creationId xmlns:p14="http://schemas.microsoft.com/office/powerpoint/2010/main" val="16658572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CB8889-02B6-4437-A924-1BA71D23A380}" type="slidenum">
              <a:rPr lang="en-US" smtClean="0"/>
              <a:t>2</a:t>
            </a:fld>
            <a:endParaRPr lang="en-US"/>
          </a:p>
        </p:txBody>
      </p:sp>
    </p:spTree>
    <p:extLst>
      <p:ext uri="{BB962C8B-B14F-4D97-AF65-F5344CB8AC3E}">
        <p14:creationId xmlns:p14="http://schemas.microsoft.com/office/powerpoint/2010/main" val="16658572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CB8889-02B6-4437-A924-1BA71D23A380}" type="slidenum">
              <a:rPr lang="en-US" smtClean="0"/>
              <a:t>3</a:t>
            </a:fld>
            <a:endParaRPr lang="en-US"/>
          </a:p>
        </p:txBody>
      </p:sp>
    </p:spTree>
    <p:extLst>
      <p:ext uri="{BB962C8B-B14F-4D97-AF65-F5344CB8AC3E}">
        <p14:creationId xmlns:p14="http://schemas.microsoft.com/office/powerpoint/2010/main" val="1665857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CB8889-02B6-4437-A924-1BA71D23A380}" type="slidenum">
              <a:rPr lang="en-US" smtClean="0"/>
              <a:t>4</a:t>
            </a:fld>
            <a:endParaRPr lang="en-US"/>
          </a:p>
        </p:txBody>
      </p:sp>
    </p:spTree>
    <p:extLst>
      <p:ext uri="{BB962C8B-B14F-4D97-AF65-F5344CB8AC3E}">
        <p14:creationId xmlns:p14="http://schemas.microsoft.com/office/powerpoint/2010/main" val="1665857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246679-FC18-4EFA-A81F-398F47431EA4}" type="datetimeFigureOut">
              <a:rPr lang="en-US" smtClean="0"/>
              <a:t>9/18/2018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D756E2-E866-4B04-B1F5-B7ABA5EA87D1}" type="slidenum">
              <a:rPr lang="en-US" smtClean="0"/>
              <a:t>‹#›</a:t>
            </a:fld>
            <a:endParaRPr lang="en-US" dirty="0"/>
          </a:p>
        </p:txBody>
      </p:sp>
    </p:spTree>
    <p:extLst>
      <p:ext uri="{BB962C8B-B14F-4D97-AF65-F5344CB8AC3E}">
        <p14:creationId xmlns:p14="http://schemas.microsoft.com/office/powerpoint/2010/main" val="551318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246679-FC18-4EFA-A81F-398F47431EA4}" type="datetimeFigureOut">
              <a:rPr lang="en-US" smtClean="0"/>
              <a:t>9/18/2018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D756E2-E866-4B04-B1F5-B7ABA5EA87D1}" type="slidenum">
              <a:rPr lang="en-US" smtClean="0"/>
              <a:t>‹#›</a:t>
            </a:fld>
            <a:endParaRPr lang="en-US" dirty="0"/>
          </a:p>
        </p:txBody>
      </p:sp>
    </p:spTree>
    <p:extLst>
      <p:ext uri="{BB962C8B-B14F-4D97-AF65-F5344CB8AC3E}">
        <p14:creationId xmlns:p14="http://schemas.microsoft.com/office/powerpoint/2010/main" val="3030333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226242" y="537846"/>
            <a:ext cx="1311593" cy="1144143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91466" y="537846"/>
            <a:ext cx="3805238" cy="1144143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246679-FC18-4EFA-A81F-398F47431EA4}" type="datetimeFigureOut">
              <a:rPr lang="en-US" smtClean="0"/>
              <a:t>9/18/2018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D756E2-E866-4B04-B1F5-B7ABA5EA87D1}" type="slidenum">
              <a:rPr lang="en-US" smtClean="0"/>
              <a:t>‹#›</a:t>
            </a:fld>
            <a:endParaRPr lang="en-US" dirty="0"/>
          </a:p>
        </p:txBody>
      </p:sp>
    </p:spTree>
    <p:extLst>
      <p:ext uri="{BB962C8B-B14F-4D97-AF65-F5344CB8AC3E}">
        <p14:creationId xmlns:p14="http://schemas.microsoft.com/office/powerpoint/2010/main" val="211565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246679-FC18-4EFA-A81F-398F47431EA4}" type="datetimeFigureOut">
              <a:rPr lang="en-US" smtClean="0"/>
              <a:t>9/18/2018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D756E2-E866-4B04-B1F5-B7ABA5EA87D1}" type="slidenum">
              <a:rPr lang="en-US" smtClean="0"/>
              <a:t>‹#›</a:t>
            </a:fld>
            <a:endParaRPr lang="en-US" dirty="0"/>
          </a:p>
        </p:txBody>
      </p:sp>
    </p:spTree>
    <p:extLst>
      <p:ext uri="{BB962C8B-B14F-4D97-AF65-F5344CB8AC3E}">
        <p14:creationId xmlns:p14="http://schemas.microsoft.com/office/powerpoint/2010/main" val="19341928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246679-FC18-4EFA-A81F-398F47431EA4}" type="datetimeFigureOut">
              <a:rPr lang="en-US" smtClean="0"/>
              <a:t>9/18/2018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9D756E2-E866-4B04-B1F5-B7ABA5EA87D1}" type="slidenum">
              <a:rPr lang="en-US" smtClean="0"/>
              <a:t>‹#›</a:t>
            </a:fld>
            <a:endParaRPr lang="en-US" dirty="0"/>
          </a:p>
        </p:txBody>
      </p:sp>
    </p:spTree>
    <p:extLst>
      <p:ext uri="{BB962C8B-B14F-4D97-AF65-F5344CB8AC3E}">
        <p14:creationId xmlns:p14="http://schemas.microsoft.com/office/powerpoint/2010/main" val="166296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91466" y="3129281"/>
            <a:ext cx="2558415" cy="8849996"/>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979421" y="3129281"/>
            <a:ext cx="2558415" cy="8849996"/>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246679-FC18-4EFA-A81F-398F47431EA4}" type="datetimeFigureOut">
              <a:rPr lang="en-US" smtClean="0"/>
              <a:t>9/18/2018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9D756E2-E866-4B04-B1F5-B7ABA5EA87D1}" type="slidenum">
              <a:rPr lang="en-US" smtClean="0"/>
              <a:t>‹#›</a:t>
            </a:fld>
            <a:endParaRPr lang="en-US" dirty="0"/>
          </a:p>
        </p:txBody>
      </p:sp>
    </p:spTree>
    <p:extLst>
      <p:ext uri="{BB962C8B-B14F-4D97-AF65-F5344CB8AC3E}">
        <p14:creationId xmlns:p14="http://schemas.microsoft.com/office/powerpoint/2010/main" val="487052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246679-FC18-4EFA-A81F-398F47431EA4}" type="datetimeFigureOut">
              <a:rPr lang="en-US" smtClean="0"/>
              <a:t>9/18/2018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9D756E2-E866-4B04-B1F5-B7ABA5EA87D1}" type="slidenum">
              <a:rPr lang="en-US" smtClean="0"/>
              <a:t>‹#›</a:t>
            </a:fld>
            <a:endParaRPr lang="en-US" dirty="0"/>
          </a:p>
        </p:txBody>
      </p:sp>
    </p:spTree>
    <p:extLst>
      <p:ext uri="{BB962C8B-B14F-4D97-AF65-F5344CB8AC3E}">
        <p14:creationId xmlns:p14="http://schemas.microsoft.com/office/powerpoint/2010/main" val="236118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246679-FC18-4EFA-A81F-398F47431EA4}" type="datetimeFigureOut">
              <a:rPr lang="en-US" smtClean="0"/>
              <a:t>9/18/2018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9D756E2-E866-4B04-B1F5-B7ABA5EA87D1}" type="slidenum">
              <a:rPr lang="en-US" smtClean="0"/>
              <a:t>‹#›</a:t>
            </a:fld>
            <a:endParaRPr lang="en-US" dirty="0"/>
          </a:p>
        </p:txBody>
      </p:sp>
    </p:spTree>
    <p:extLst>
      <p:ext uri="{BB962C8B-B14F-4D97-AF65-F5344CB8AC3E}">
        <p14:creationId xmlns:p14="http://schemas.microsoft.com/office/powerpoint/2010/main" val="40681556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246679-FC18-4EFA-A81F-398F47431EA4}" type="datetimeFigureOut">
              <a:rPr lang="en-US" smtClean="0"/>
              <a:t>9/18/2018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9D756E2-E866-4B04-B1F5-B7ABA5EA87D1}" type="slidenum">
              <a:rPr lang="en-US" smtClean="0"/>
              <a:t>‹#›</a:t>
            </a:fld>
            <a:endParaRPr lang="en-US" dirty="0"/>
          </a:p>
        </p:txBody>
      </p:sp>
    </p:spTree>
    <p:extLst>
      <p:ext uri="{BB962C8B-B14F-4D97-AF65-F5344CB8AC3E}">
        <p14:creationId xmlns:p14="http://schemas.microsoft.com/office/powerpoint/2010/main" val="3953649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246679-FC18-4EFA-A81F-398F47431EA4}" type="datetimeFigureOut">
              <a:rPr lang="en-US" smtClean="0"/>
              <a:t>9/18/2018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9D756E2-E866-4B04-B1F5-B7ABA5EA87D1}" type="slidenum">
              <a:rPr lang="en-US" smtClean="0"/>
              <a:t>‹#›</a:t>
            </a:fld>
            <a:endParaRPr lang="en-US" dirty="0"/>
          </a:p>
        </p:txBody>
      </p:sp>
    </p:spTree>
    <p:extLst>
      <p:ext uri="{BB962C8B-B14F-4D97-AF65-F5344CB8AC3E}">
        <p14:creationId xmlns:p14="http://schemas.microsoft.com/office/powerpoint/2010/main" val="3137120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246679-FC18-4EFA-A81F-398F47431EA4}" type="datetimeFigureOut">
              <a:rPr lang="en-US" smtClean="0"/>
              <a:t>9/18/2018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9D756E2-E866-4B04-B1F5-B7ABA5EA87D1}" type="slidenum">
              <a:rPr lang="en-US" smtClean="0"/>
              <a:t>‹#›</a:t>
            </a:fld>
            <a:endParaRPr lang="en-US" dirty="0"/>
          </a:p>
        </p:txBody>
      </p:sp>
    </p:spTree>
    <p:extLst>
      <p:ext uri="{BB962C8B-B14F-4D97-AF65-F5344CB8AC3E}">
        <p14:creationId xmlns:p14="http://schemas.microsoft.com/office/powerpoint/2010/main" val="4283759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40246679-FC18-4EFA-A81F-398F47431EA4}" type="datetimeFigureOut">
              <a:rPr lang="en-US" smtClean="0"/>
              <a:t>9/18/2018</a:t>
            </a:fld>
            <a:endParaRPr lang="en-US" dirty="0"/>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99D756E2-E866-4B04-B1F5-B7ABA5EA87D1}" type="slidenum">
              <a:rPr lang="en-US" smtClean="0"/>
              <a:t>‹#›</a:t>
            </a:fld>
            <a:endParaRPr lang="en-US" dirty="0"/>
          </a:p>
        </p:txBody>
      </p:sp>
    </p:spTree>
    <p:extLst>
      <p:ext uri="{BB962C8B-B14F-4D97-AF65-F5344CB8AC3E}">
        <p14:creationId xmlns:p14="http://schemas.microsoft.com/office/powerpoint/2010/main" val="4294121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2" descr="https://images.unsplash.com/photo-1514810852134-fe5ddfd5d93b?ixlib=rb-0.3.5&amp;ixid=eyJhcHBfaWQiOjEyMDd9&amp;s=0bcdecb7bb19b1aa66a817e6a7867cc3&amp;dpr=1&amp;auto=format&amp;fit=crop&amp;w=1000&amp;q=80&amp;cs=tinysrgb"/>
          <p:cNvPicPr>
            <a:picLocks noChangeAspect="1" noChangeArrowheads="1"/>
          </p:cNvPicPr>
          <p:nvPr/>
        </p:nvPicPr>
        <p:blipFill rotWithShape="1">
          <a:blip r:embed="rId3">
            <a:extLst>
              <a:ext uri="{BEBA8EAE-BF5A-486C-A8C5-ECC9F3942E4B}">
                <a14:imgProps xmlns:a14="http://schemas.microsoft.com/office/drawing/2010/main">
                  <a14:imgLayer r:embed="rId4">
                    <a14:imgEffect>
                      <a14:brightnessContrast bright="-5000"/>
                    </a14:imgEffect>
                  </a14:imgLayer>
                </a14:imgProps>
              </a:ext>
              <a:ext uri="{28A0092B-C50C-407E-A947-70E740481C1C}">
                <a14:useLocalDpi xmlns:a14="http://schemas.microsoft.com/office/drawing/2010/main" val="0"/>
              </a:ext>
            </a:extLst>
          </a:blip>
          <a:srcRect t="31766" b="32666"/>
          <a:stretch/>
        </p:blipFill>
        <p:spPr bwMode="auto">
          <a:xfrm>
            <a:off x="0" y="-6824"/>
            <a:ext cx="7772400" cy="1835624"/>
          </a:xfrm>
          <a:prstGeom prst="rect">
            <a:avLst/>
          </a:prstGeom>
          <a:noFill/>
          <a:extLst>
            <a:ext uri="{909E8E84-426E-40DD-AFC4-6F175D3DCCD1}">
              <a14:hiddenFill xmlns:a14="http://schemas.microsoft.com/office/drawing/2010/main">
                <a:solidFill>
                  <a:srgbClr val="FFFFFF"/>
                </a:solidFill>
              </a14:hiddenFill>
            </a:ext>
          </a:extLst>
        </p:spPr>
      </p:pic>
      <p:sp>
        <p:nvSpPr>
          <p:cNvPr id="29" name="Rectangle 28"/>
          <p:cNvSpPr/>
          <p:nvPr/>
        </p:nvSpPr>
        <p:spPr>
          <a:xfrm>
            <a:off x="0" y="1828800"/>
            <a:ext cx="7772400" cy="4572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Connector 15"/>
          <p:cNvCxnSpPr/>
          <p:nvPr/>
        </p:nvCxnSpPr>
        <p:spPr>
          <a:xfrm>
            <a:off x="-4127500" y="6566262"/>
            <a:ext cx="16962" cy="226638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457200" y="2467428"/>
            <a:ext cx="6858000" cy="1477328"/>
          </a:xfrm>
          <a:prstGeom prst="rect">
            <a:avLst/>
          </a:prstGeom>
          <a:noFill/>
        </p:spPr>
        <p:txBody>
          <a:bodyPr wrap="square" tIns="0" rtlCol="0">
            <a:spAutoFit/>
          </a:bodyPr>
          <a:lstStyle/>
          <a:p>
            <a:pPr algn="ctr">
              <a:spcAft>
                <a:spcPts val="600"/>
              </a:spcAft>
            </a:pPr>
            <a:r>
              <a:rPr lang="en-US" sz="2400" b="1" dirty="0">
                <a:latin typeface="Franklin Gothic Book" panose="020B0503020102020204" pitchFamily="34" charset="0"/>
              </a:rPr>
              <a:t>Seward &amp; Kissel advises </a:t>
            </a:r>
            <a:r>
              <a:rPr lang="en-US" sz="2400" b="1" dirty="0" err="1" smtClean="0">
                <a:latin typeface="Franklin Gothic Book" panose="020B0503020102020204" pitchFamily="34" charset="0"/>
              </a:rPr>
              <a:t>iM</a:t>
            </a:r>
            <a:r>
              <a:rPr lang="en-US" sz="2400" b="1" dirty="0" smtClean="0">
                <a:latin typeface="Franklin Gothic Book" panose="020B0503020102020204" pitchFamily="34" charset="0"/>
              </a:rPr>
              <a:t> Global Partner on its investment in Dynamic Beta investments</a:t>
            </a:r>
          </a:p>
          <a:p>
            <a:pPr algn="ctr">
              <a:spcAft>
                <a:spcPts val="1200"/>
              </a:spcAft>
            </a:pPr>
            <a:r>
              <a:rPr lang="en-US" b="1" dirty="0" smtClean="0">
                <a:solidFill>
                  <a:srgbClr val="1D5789"/>
                </a:solidFill>
                <a:latin typeface="Franklin Gothic Book" panose="020B0503020102020204" pitchFamily="34" charset="0"/>
              </a:rPr>
              <a:t>Seward &amp; Kissel’s Business Transactions Group</a:t>
            </a:r>
            <a:br>
              <a:rPr lang="en-US" b="1" dirty="0" smtClean="0">
                <a:solidFill>
                  <a:srgbClr val="1D5789"/>
                </a:solidFill>
                <a:latin typeface="Franklin Gothic Book" panose="020B0503020102020204" pitchFamily="34" charset="0"/>
              </a:rPr>
            </a:br>
            <a:r>
              <a:rPr lang="en-US" b="1" i="1" dirty="0" smtClean="0">
                <a:solidFill>
                  <a:srgbClr val="1D5789"/>
                </a:solidFill>
                <a:latin typeface="Franklin Gothic Book" panose="020B0503020102020204" pitchFamily="34" charset="0"/>
              </a:rPr>
              <a:t>Focusing on the Middle Market</a:t>
            </a:r>
          </a:p>
        </p:txBody>
      </p:sp>
      <p:pic>
        <p:nvPicPr>
          <p:cNvPr id="30" name="Picture 2" descr="\\nystorage1\scott$\My Pictures\SK_logo_noBox_burgundy (2).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854466" y="1965960"/>
            <a:ext cx="2063468" cy="182880"/>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Straight Connector 17"/>
          <p:cNvCxnSpPr/>
          <p:nvPr/>
        </p:nvCxnSpPr>
        <p:spPr>
          <a:xfrm>
            <a:off x="171450" y="9220200"/>
            <a:ext cx="74295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571500" y="9448800"/>
            <a:ext cx="1276350" cy="246221"/>
          </a:xfrm>
          <a:prstGeom prst="rect">
            <a:avLst/>
          </a:prstGeom>
          <a:noFill/>
        </p:spPr>
        <p:txBody>
          <a:bodyPr wrap="square" rtlCol="0">
            <a:spAutoFit/>
          </a:bodyPr>
          <a:lstStyle/>
          <a:p>
            <a:r>
              <a:rPr lang="en-US" sz="1000" dirty="0" smtClean="0"/>
              <a:t>www.sewkis.com</a:t>
            </a:r>
            <a:endParaRPr lang="en-US" sz="1000" dirty="0"/>
          </a:p>
        </p:txBody>
      </p:sp>
      <p:pic>
        <p:nvPicPr>
          <p:cNvPr id="20" name="Picture 2" descr="\\nystorage1\scott$\My Pictures\SK_logo_noBox_burgundy (2).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653299" y="9503330"/>
            <a:ext cx="1547601" cy="13716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20"/>
          <p:cNvSpPr/>
          <p:nvPr/>
        </p:nvSpPr>
        <p:spPr>
          <a:xfrm>
            <a:off x="1235974" y="9461956"/>
            <a:ext cx="5029200" cy="215444"/>
          </a:xfrm>
          <a:prstGeom prst="rect">
            <a:avLst/>
          </a:prstGeom>
        </p:spPr>
        <p:txBody>
          <a:bodyPr>
            <a:spAutoFit/>
          </a:bodyPr>
          <a:lstStyle/>
          <a:p>
            <a:pPr algn="ctr"/>
            <a:r>
              <a:rPr lang="en-US" sz="800" i="1" dirty="0">
                <a:solidFill>
                  <a:schemeClr val="bg1">
                    <a:lumMod val="50000"/>
                  </a:schemeClr>
                </a:solidFill>
                <a:latin typeface="Franklin Gothic Book" panose="020B0503020102020204" pitchFamily="34" charset="0"/>
              </a:rPr>
              <a:t>Attorney Advertising. Prior results do not guarantee a similar outcome.</a:t>
            </a:r>
          </a:p>
        </p:txBody>
      </p:sp>
      <p:sp>
        <p:nvSpPr>
          <p:cNvPr id="27" name="TextBox 26"/>
          <p:cNvSpPr txBox="1"/>
          <p:nvPr/>
        </p:nvSpPr>
        <p:spPr>
          <a:xfrm>
            <a:off x="457200" y="4191000"/>
            <a:ext cx="3505200" cy="4355038"/>
          </a:xfrm>
          <a:prstGeom prst="rect">
            <a:avLst/>
          </a:prstGeom>
          <a:noFill/>
        </p:spPr>
        <p:txBody>
          <a:bodyPr wrap="square" tIns="0" rtlCol="0">
            <a:spAutoFit/>
          </a:bodyPr>
          <a:lstStyle/>
          <a:p>
            <a:pPr algn="just">
              <a:spcAft>
                <a:spcPts val="1200"/>
              </a:spcAft>
            </a:pPr>
            <a:r>
              <a:rPr lang="en-US" sz="1000" dirty="0" smtClean="0">
                <a:latin typeface="Franklin Gothic Book" panose="020B0503020102020204" pitchFamily="34" charset="0"/>
              </a:rPr>
              <a:t>September 13, 2018 ― </a:t>
            </a:r>
            <a:r>
              <a:rPr lang="en-US" sz="1000" dirty="0" err="1">
                <a:latin typeface="Franklin Gothic Book" panose="020B0503020102020204" pitchFamily="34" charset="0"/>
              </a:rPr>
              <a:t>iM</a:t>
            </a:r>
            <a:r>
              <a:rPr lang="en-US" sz="1000" dirty="0">
                <a:latin typeface="Franklin Gothic Book" panose="020B0503020102020204" pitchFamily="34" charset="0"/>
              </a:rPr>
              <a:t> Global </a:t>
            </a:r>
            <a:r>
              <a:rPr lang="en-US" sz="1000" dirty="0" smtClean="0">
                <a:latin typeface="Franklin Gothic Book" panose="020B0503020102020204" pitchFamily="34" charset="0"/>
              </a:rPr>
              <a:t>Partner announced its </a:t>
            </a:r>
            <a:r>
              <a:rPr lang="en-US" sz="1000" dirty="0">
                <a:latin typeface="Franklin Gothic Book" panose="020B0503020102020204" pitchFamily="34" charset="0"/>
              </a:rPr>
              <a:t>acquisition of a </a:t>
            </a:r>
            <a:r>
              <a:rPr lang="en-US" sz="1000" dirty="0" smtClean="0">
                <a:latin typeface="Franklin Gothic Book" panose="020B0503020102020204" pitchFamily="34" charset="0"/>
              </a:rPr>
              <a:t>45% interest </a:t>
            </a:r>
            <a:r>
              <a:rPr lang="en-US" sz="1000" dirty="0">
                <a:latin typeface="Franklin Gothic Book" panose="020B0503020102020204" pitchFamily="34" charset="0"/>
              </a:rPr>
              <a:t>in </a:t>
            </a:r>
            <a:r>
              <a:rPr lang="en-US" sz="1000" dirty="0" smtClean="0">
                <a:latin typeface="Franklin Gothic Book" panose="020B0503020102020204" pitchFamily="34" charset="0"/>
              </a:rPr>
              <a:t>Dynamic Beta investments. </a:t>
            </a:r>
            <a:r>
              <a:rPr lang="en-US" sz="1000" dirty="0">
                <a:latin typeface="Franklin Gothic Book" panose="020B0503020102020204" pitchFamily="34" charset="0"/>
              </a:rPr>
              <a:t>Seward &amp; Kissel was pleased to represent </a:t>
            </a:r>
            <a:r>
              <a:rPr lang="en-US" sz="1000" dirty="0" err="1" smtClean="0">
                <a:latin typeface="Franklin Gothic Book" panose="020B0503020102020204" pitchFamily="34" charset="0"/>
              </a:rPr>
              <a:t>iM</a:t>
            </a:r>
            <a:r>
              <a:rPr lang="en-US" sz="1000" dirty="0" smtClean="0">
                <a:latin typeface="Franklin Gothic Book" panose="020B0503020102020204" pitchFamily="34" charset="0"/>
              </a:rPr>
              <a:t> Global Partners in </a:t>
            </a:r>
            <a:r>
              <a:rPr lang="en-US" sz="1000" dirty="0">
                <a:latin typeface="Franklin Gothic Book" panose="020B0503020102020204" pitchFamily="34" charset="0"/>
              </a:rPr>
              <a:t>this </a:t>
            </a:r>
            <a:r>
              <a:rPr lang="en-US" sz="1000" dirty="0" smtClean="0">
                <a:latin typeface="Franklin Gothic Book" panose="020B0503020102020204" pitchFamily="34" charset="0"/>
              </a:rPr>
              <a:t>investment management industry transaction</a:t>
            </a:r>
            <a:r>
              <a:rPr lang="en-US" sz="1000" dirty="0">
                <a:latin typeface="Franklin Gothic Book" panose="020B0503020102020204" pitchFamily="34" charset="0"/>
              </a:rPr>
              <a:t>. </a:t>
            </a:r>
          </a:p>
          <a:p>
            <a:pPr algn="just">
              <a:spcAft>
                <a:spcPts val="1200"/>
              </a:spcAft>
            </a:pPr>
            <a:r>
              <a:rPr lang="en-US" sz="1000" dirty="0" smtClean="0">
                <a:latin typeface="Franklin Gothic Book" panose="020B0503020102020204" pitchFamily="34" charset="0"/>
              </a:rPr>
              <a:t>Paris-based </a:t>
            </a:r>
            <a:r>
              <a:rPr lang="en-US" sz="1000" dirty="0" err="1" smtClean="0">
                <a:latin typeface="Franklin Gothic Book" panose="020B0503020102020204" pitchFamily="34" charset="0"/>
              </a:rPr>
              <a:t>iM</a:t>
            </a:r>
            <a:r>
              <a:rPr lang="en-US" sz="1000" dirty="0" smtClean="0">
                <a:latin typeface="Franklin Gothic Book" panose="020B0503020102020204" pitchFamily="34" charset="0"/>
              </a:rPr>
              <a:t> </a:t>
            </a:r>
            <a:r>
              <a:rPr lang="en-US" sz="1000" dirty="0">
                <a:latin typeface="Franklin Gothic Book" panose="020B0503020102020204" pitchFamily="34" charset="0"/>
              </a:rPr>
              <a:t>Global Partner </a:t>
            </a:r>
            <a:r>
              <a:rPr lang="en-US" sz="1000" dirty="0" smtClean="0">
                <a:latin typeface="Franklin Gothic Book" panose="020B0503020102020204" pitchFamily="34" charset="0"/>
              </a:rPr>
              <a:t>is </a:t>
            </a:r>
            <a:r>
              <a:rPr lang="en-US" sz="1000" dirty="0">
                <a:latin typeface="Franklin Gothic Book" panose="020B0503020102020204" pitchFamily="34" charset="0"/>
              </a:rPr>
              <a:t>a leading investment and development platform dedicated to </a:t>
            </a:r>
            <a:r>
              <a:rPr lang="en-US" sz="1000" dirty="0" smtClean="0">
                <a:latin typeface="Franklin Gothic Book" panose="020B0503020102020204" pitchFamily="34" charset="0"/>
              </a:rPr>
              <a:t>investing globally in </a:t>
            </a:r>
            <a:r>
              <a:rPr lang="en-US" sz="1000" dirty="0">
                <a:latin typeface="Franklin Gothic Book" panose="020B0503020102020204" pitchFamily="34" charset="0"/>
              </a:rPr>
              <a:t>asset </a:t>
            </a:r>
            <a:r>
              <a:rPr lang="en-US" sz="1000" dirty="0" smtClean="0">
                <a:latin typeface="Franklin Gothic Book" panose="020B0503020102020204" pitchFamily="34" charset="0"/>
              </a:rPr>
              <a:t>management firms and providing them financial, distribution and operational support. New York-based Dynamic Beta is an innovator in the liquid alternatives investment space.</a:t>
            </a:r>
          </a:p>
          <a:p>
            <a:pPr algn="just">
              <a:spcAft>
                <a:spcPts val="1200"/>
              </a:spcAft>
            </a:pPr>
            <a:r>
              <a:rPr lang="en-US" sz="1000" dirty="0" smtClean="0">
                <a:latin typeface="Franklin Gothic Book" panose="020B0503020102020204" pitchFamily="34" charset="0"/>
              </a:rPr>
              <a:t>Seward </a:t>
            </a:r>
            <a:r>
              <a:rPr lang="en-US" sz="1000" dirty="0">
                <a:latin typeface="Franklin Gothic Book" panose="020B0503020102020204" pitchFamily="34" charset="0"/>
              </a:rPr>
              <a:t>&amp; Kissel LLP (www.sewkis.com) is a leading New York law firm, originally established in 1890, offering legal advice emphasizing business, financial and commercial law and related litigation</a:t>
            </a:r>
            <a:r>
              <a:rPr lang="en-US" sz="1000" dirty="0" smtClean="0">
                <a:latin typeface="Franklin Gothic Book" panose="020B0503020102020204" pitchFamily="34" charset="0"/>
              </a:rPr>
              <a:t>. The </a:t>
            </a:r>
            <a:r>
              <a:rPr lang="en-US" sz="1000" dirty="0">
                <a:latin typeface="Franklin Gothic Book" panose="020B0503020102020204" pitchFamily="34" charset="0"/>
              </a:rPr>
              <a:t>firm's Business Transactions Group handles middle-market M&amp;A, private equity, venture capital and joint venture transactions involving a wide variety of industries</a:t>
            </a:r>
            <a:r>
              <a:rPr lang="en-US" sz="1000" dirty="0" smtClean="0">
                <a:latin typeface="Franklin Gothic Book" panose="020B0503020102020204" pitchFamily="34" charset="0"/>
              </a:rPr>
              <a:t>. The </a:t>
            </a:r>
            <a:r>
              <a:rPr lang="en-US" sz="1000" dirty="0">
                <a:latin typeface="Franklin Gothic Book" panose="020B0503020102020204" pitchFamily="34" charset="0"/>
              </a:rPr>
              <a:t>firm is ranked as Highly Regarded for Corporate/M&amp;A by Chambers USA and is recommended by The Legal 500 in the middle-market M&amp;A category, stating that Seward &amp; Kissel "advises on market-leading transactions within the industries where the firm has an international reputation, namely investment management and shipping" and "also handles complex middle-market deals in the media industry and international sell-side M&amp;A.“</a:t>
            </a:r>
          </a:p>
          <a:p>
            <a:pPr algn="just">
              <a:spcAft>
                <a:spcPts val="1200"/>
              </a:spcAft>
            </a:pPr>
            <a:r>
              <a:rPr lang="en-US" sz="1000" dirty="0">
                <a:latin typeface="Franklin Gothic Book" panose="020B0503020102020204" pitchFamily="34" charset="0"/>
              </a:rPr>
              <a:t>The company’s press release describing this transaction is reproduced below </a:t>
            </a:r>
            <a:r>
              <a:rPr lang="en-US" sz="1000" dirty="0" smtClean="0">
                <a:latin typeface="Franklin Gothic Book" panose="020B0503020102020204" pitchFamily="34" charset="0"/>
              </a:rPr>
              <a:t>the break for </a:t>
            </a:r>
            <a:r>
              <a:rPr lang="en-US" sz="1000" dirty="0">
                <a:latin typeface="Franklin Gothic Book" panose="020B0503020102020204" pitchFamily="34" charset="0"/>
              </a:rPr>
              <a:t>your information. </a:t>
            </a:r>
          </a:p>
        </p:txBody>
      </p:sp>
      <p:sp>
        <p:nvSpPr>
          <p:cNvPr id="31" name="Rectangle 30"/>
          <p:cNvSpPr/>
          <p:nvPr/>
        </p:nvSpPr>
        <p:spPr>
          <a:xfrm>
            <a:off x="4343400" y="4191000"/>
            <a:ext cx="2743200" cy="4508927"/>
          </a:xfrm>
          <a:prstGeom prst="rect">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TextBox 32"/>
          <p:cNvSpPr txBox="1"/>
          <p:nvPr/>
        </p:nvSpPr>
        <p:spPr>
          <a:xfrm>
            <a:off x="4533900" y="4935379"/>
            <a:ext cx="2362200" cy="246221"/>
          </a:xfrm>
          <a:prstGeom prst="rect">
            <a:avLst/>
          </a:prstGeom>
          <a:noFill/>
        </p:spPr>
        <p:txBody>
          <a:bodyPr wrap="square" rtlCol="0">
            <a:spAutoFit/>
          </a:bodyPr>
          <a:lstStyle/>
          <a:p>
            <a:pPr algn="ctr"/>
            <a:r>
              <a:rPr lang="en-US" sz="1000" dirty="0" smtClean="0">
                <a:latin typeface="Franklin Gothic Book" panose="020B0503020102020204" pitchFamily="34" charset="0"/>
              </a:rPr>
              <a:t>Paris, France</a:t>
            </a:r>
            <a:endParaRPr lang="en-US" sz="1000" dirty="0">
              <a:latin typeface="Franklin Gothic Book" panose="020B0503020102020204" pitchFamily="34" charset="0"/>
            </a:endParaRPr>
          </a:p>
        </p:txBody>
      </p:sp>
      <p:sp>
        <p:nvSpPr>
          <p:cNvPr id="34" name="TextBox 33"/>
          <p:cNvSpPr txBox="1"/>
          <p:nvPr/>
        </p:nvSpPr>
        <p:spPr>
          <a:xfrm>
            <a:off x="4533900" y="5410723"/>
            <a:ext cx="2362200" cy="246221"/>
          </a:xfrm>
          <a:prstGeom prst="rect">
            <a:avLst/>
          </a:prstGeom>
          <a:noFill/>
        </p:spPr>
        <p:txBody>
          <a:bodyPr wrap="square" rtlCol="0">
            <a:spAutoFit/>
          </a:bodyPr>
          <a:lstStyle/>
          <a:p>
            <a:pPr algn="ctr"/>
            <a:r>
              <a:rPr lang="en-US" sz="1000" i="1" dirty="0">
                <a:latin typeface="Franklin Gothic Book" panose="020B0503020102020204" pitchFamily="34" charset="0"/>
              </a:rPr>
              <a:t>h</a:t>
            </a:r>
            <a:r>
              <a:rPr lang="en-US" sz="1000" i="1" dirty="0" smtClean="0">
                <a:latin typeface="Franklin Gothic Book" panose="020B0503020102020204" pitchFamily="34" charset="0"/>
              </a:rPr>
              <a:t>as invested in</a:t>
            </a:r>
            <a:endParaRPr lang="en-US" sz="1000" i="1" dirty="0">
              <a:latin typeface="Franklin Gothic Book" panose="020B0503020102020204" pitchFamily="34" charset="0"/>
            </a:endParaRPr>
          </a:p>
        </p:txBody>
      </p:sp>
      <p:sp>
        <p:nvSpPr>
          <p:cNvPr id="35" name="TextBox 34"/>
          <p:cNvSpPr txBox="1"/>
          <p:nvPr/>
        </p:nvSpPr>
        <p:spPr>
          <a:xfrm>
            <a:off x="4533900" y="6490853"/>
            <a:ext cx="2362200" cy="246221"/>
          </a:xfrm>
          <a:prstGeom prst="rect">
            <a:avLst/>
          </a:prstGeom>
          <a:noFill/>
        </p:spPr>
        <p:txBody>
          <a:bodyPr wrap="square" rtlCol="0">
            <a:spAutoFit/>
          </a:bodyPr>
          <a:lstStyle/>
          <a:p>
            <a:pPr algn="ctr"/>
            <a:r>
              <a:rPr lang="en-US" sz="1000" dirty="0" smtClean="0">
                <a:latin typeface="Franklin Gothic Book" panose="020B0503020102020204" pitchFamily="34" charset="0"/>
              </a:rPr>
              <a:t>New York, New York</a:t>
            </a:r>
            <a:endParaRPr lang="en-US" sz="1000" dirty="0">
              <a:latin typeface="Franklin Gothic Book" panose="020B0503020102020204" pitchFamily="34" charset="0"/>
            </a:endParaRPr>
          </a:p>
        </p:txBody>
      </p:sp>
      <p:cxnSp>
        <p:nvCxnSpPr>
          <p:cNvPr id="36" name="Straight Connector 35"/>
          <p:cNvCxnSpPr/>
          <p:nvPr/>
        </p:nvCxnSpPr>
        <p:spPr>
          <a:xfrm>
            <a:off x="4343400" y="7023527"/>
            <a:ext cx="27432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4343400" y="7633127"/>
            <a:ext cx="274320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8" name="TextBox 37"/>
          <p:cNvSpPr txBox="1"/>
          <p:nvPr/>
        </p:nvSpPr>
        <p:spPr>
          <a:xfrm>
            <a:off x="4419600" y="7147352"/>
            <a:ext cx="2590800" cy="369332"/>
          </a:xfrm>
          <a:prstGeom prst="rect">
            <a:avLst/>
          </a:prstGeom>
          <a:noFill/>
        </p:spPr>
        <p:txBody>
          <a:bodyPr wrap="square" rtlCol="0">
            <a:spAutoFit/>
          </a:bodyPr>
          <a:lstStyle/>
          <a:p>
            <a:pPr algn="ctr"/>
            <a:r>
              <a:rPr lang="en-US" sz="900" dirty="0" smtClean="0">
                <a:latin typeface="Franklin Gothic Book" panose="020B0503020102020204" pitchFamily="34" charset="0"/>
              </a:rPr>
              <a:t>Seward &amp; Kissel acted as counsel to </a:t>
            </a:r>
            <a:br>
              <a:rPr lang="en-US" sz="900" dirty="0" smtClean="0">
                <a:latin typeface="Franklin Gothic Book" panose="020B0503020102020204" pitchFamily="34" charset="0"/>
              </a:rPr>
            </a:br>
            <a:r>
              <a:rPr lang="en-US" sz="900" dirty="0" err="1" smtClean="0">
                <a:latin typeface="Franklin Gothic Book" panose="020B0503020102020204" pitchFamily="34" charset="0"/>
              </a:rPr>
              <a:t>iM</a:t>
            </a:r>
            <a:r>
              <a:rPr lang="en-US" sz="900" dirty="0" smtClean="0">
                <a:latin typeface="Franklin Gothic Book" panose="020B0503020102020204" pitchFamily="34" charset="0"/>
              </a:rPr>
              <a:t> Global Partner</a:t>
            </a:r>
            <a:endParaRPr lang="en-US" sz="900" dirty="0">
              <a:latin typeface="Franklin Gothic Book" panose="020B0503020102020204" pitchFamily="34" charset="0"/>
            </a:endParaRPr>
          </a:p>
        </p:txBody>
      </p:sp>
      <p:pic>
        <p:nvPicPr>
          <p:cNvPr id="39" name="Picture 2" descr="\\nystorage1\scott$\My Pictures\SK_logo_noBox_burgundy (2).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83264" y="7876965"/>
            <a:ext cx="2063472" cy="182880"/>
          </a:xfrm>
          <a:prstGeom prst="rect">
            <a:avLst/>
          </a:prstGeom>
          <a:noFill/>
          <a:extLst>
            <a:ext uri="{909E8E84-426E-40DD-AFC4-6F175D3DCCD1}">
              <a14:hiddenFill xmlns:a14="http://schemas.microsoft.com/office/drawing/2010/main">
                <a:solidFill>
                  <a:srgbClr val="FFFFFF"/>
                </a:solidFill>
              </a14:hiddenFill>
            </a:ext>
          </a:extLst>
        </p:spPr>
      </p:pic>
      <p:sp>
        <p:nvSpPr>
          <p:cNvPr id="40" name="TextBox 39"/>
          <p:cNvSpPr txBox="1"/>
          <p:nvPr/>
        </p:nvSpPr>
        <p:spPr>
          <a:xfrm>
            <a:off x="4533900" y="8225106"/>
            <a:ext cx="2362200" cy="246221"/>
          </a:xfrm>
          <a:prstGeom prst="rect">
            <a:avLst/>
          </a:prstGeom>
          <a:noFill/>
        </p:spPr>
        <p:txBody>
          <a:bodyPr wrap="square" rtlCol="0">
            <a:spAutoFit/>
          </a:bodyPr>
          <a:lstStyle/>
          <a:p>
            <a:pPr algn="ctr"/>
            <a:r>
              <a:rPr lang="en-US" sz="1000" dirty="0" smtClean="0">
                <a:latin typeface="Franklin Gothic Book" panose="020B0503020102020204" pitchFamily="34" charset="0"/>
              </a:rPr>
              <a:t>September 2018</a:t>
            </a:r>
            <a:endParaRPr lang="en-US" sz="1000" dirty="0">
              <a:latin typeface="Franklin Gothic Book" panose="020B0503020102020204" pitchFamily="34" charset="0"/>
            </a:endParaRPr>
          </a:p>
        </p:txBody>
      </p:sp>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186515" y="4465906"/>
            <a:ext cx="1056971" cy="4108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027254" y="5850773"/>
            <a:ext cx="1375491" cy="6400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040325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28599" y="304800"/>
            <a:ext cx="7255963" cy="400110"/>
          </a:xfrm>
          <a:prstGeom prst="rect">
            <a:avLst/>
          </a:prstGeom>
          <a:noFill/>
        </p:spPr>
        <p:txBody>
          <a:bodyPr wrap="square" rtlCol="0">
            <a:spAutoFit/>
          </a:bodyPr>
          <a:lstStyle/>
          <a:p>
            <a:pPr algn="r"/>
            <a:r>
              <a:rPr lang="en-US" b="1" dirty="0" smtClean="0">
                <a:solidFill>
                  <a:srgbClr val="1D5789"/>
                </a:solidFill>
                <a:latin typeface="Franklin Gothic Book" panose="020B0503020102020204" pitchFamily="34" charset="0"/>
              </a:rPr>
              <a:t>S&amp;K advises </a:t>
            </a:r>
            <a:r>
              <a:rPr lang="en-US" b="1" dirty="0" err="1" smtClean="0">
                <a:solidFill>
                  <a:srgbClr val="1D5789"/>
                </a:solidFill>
                <a:latin typeface="Franklin Gothic Book" panose="020B0503020102020204" pitchFamily="34" charset="0"/>
              </a:rPr>
              <a:t>iM</a:t>
            </a:r>
            <a:r>
              <a:rPr lang="en-US" b="1" dirty="0" smtClean="0">
                <a:solidFill>
                  <a:srgbClr val="1D5789"/>
                </a:solidFill>
                <a:latin typeface="Franklin Gothic Book" panose="020B0503020102020204" pitchFamily="34" charset="0"/>
              </a:rPr>
              <a:t> Global Partner</a:t>
            </a:r>
            <a:endParaRPr lang="en-US" b="1" dirty="0">
              <a:solidFill>
                <a:srgbClr val="1D5789"/>
              </a:solidFill>
              <a:latin typeface="Franklin Gothic Book" panose="020B0503020102020204" pitchFamily="34" charset="0"/>
            </a:endParaRPr>
          </a:p>
        </p:txBody>
      </p:sp>
      <p:cxnSp>
        <p:nvCxnSpPr>
          <p:cNvPr id="14" name="Straight Connector 13"/>
          <p:cNvCxnSpPr/>
          <p:nvPr/>
        </p:nvCxnSpPr>
        <p:spPr>
          <a:xfrm>
            <a:off x="3647719" y="762000"/>
            <a:ext cx="3819881" cy="0"/>
          </a:xfrm>
          <a:prstGeom prst="line">
            <a:avLst/>
          </a:prstGeom>
          <a:ln w="44450" cap="rnd">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46454" y="1371600"/>
            <a:ext cx="6858000" cy="7248138"/>
          </a:xfrm>
          <a:prstGeom prst="rect">
            <a:avLst/>
          </a:prstGeom>
          <a:noFill/>
        </p:spPr>
        <p:txBody>
          <a:bodyPr wrap="square" tIns="0" rtlCol="0">
            <a:spAutoFit/>
          </a:bodyPr>
          <a:lstStyle/>
          <a:p>
            <a:pPr algn="just">
              <a:spcAft>
                <a:spcPts val="1200"/>
              </a:spcAft>
            </a:pPr>
            <a:r>
              <a:rPr lang="en-US" sz="1000" dirty="0">
                <a:latin typeface="Franklin Gothic Book" panose="020B0503020102020204" pitchFamily="34" charset="0"/>
              </a:rPr>
              <a:t>For more information about Seward &amp; Kissel, contact:</a:t>
            </a:r>
          </a:p>
          <a:p>
            <a:pPr marL="171450" indent="-171450" algn="just">
              <a:buFont typeface="Arial" panose="020B0604020202020204" pitchFamily="34" charset="0"/>
              <a:buChar char="•"/>
            </a:pPr>
            <a:r>
              <a:rPr lang="en-US" sz="1000" dirty="0">
                <a:latin typeface="Franklin Gothic Book" panose="020B0503020102020204" pitchFamily="34" charset="0"/>
              </a:rPr>
              <a:t>Gerhard Anderson | 212-574-1687 | anderson@sewkis.com</a:t>
            </a:r>
          </a:p>
          <a:p>
            <a:pPr marL="171450" indent="-171450" algn="just">
              <a:buFont typeface="Arial" panose="020B0604020202020204" pitchFamily="34" charset="0"/>
              <a:buChar char="•"/>
            </a:pPr>
            <a:r>
              <a:rPr lang="en-US" sz="1000" dirty="0" smtClean="0">
                <a:latin typeface="Franklin Gothic Book" panose="020B0503020102020204" pitchFamily="34" charset="0"/>
              </a:rPr>
              <a:t>Jim </a:t>
            </a:r>
            <a:r>
              <a:rPr lang="en-US" sz="1000" dirty="0">
                <a:latin typeface="Franklin Gothic Book" panose="020B0503020102020204" pitchFamily="34" charset="0"/>
              </a:rPr>
              <a:t>Abbott | 212-574-1226 | abbott@sewkis.com</a:t>
            </a:r>
          </a:p>
          <a:p>
            <a:pPr marL="171450" indent="-171450" algn="just">
              <a:buFont typeface="Arial" panose="020B0604020202020204" pitchFamily="34" charset="0"/>
              <a:buChar char="•"/>
            </a:pPr>
            <a:r>
              <a:rPr lang="en-US" sz="1000" dirty="0">
                <a:latin typeface="Franklin Gothic Book" panose="020B0503020102020204" pitchFamily="34" charset="0"/>
              </a:rPr>
              <a:t>Craig Sklar | 212-574-1386 | sklar@sewkis.com</a:t>
            </a:r>
          </a:p>
          <a:p>
            <a:pPr marL="171450" indent="-171450" algn="just">
              <a:buFont typeface="Arial" panose="020B0604020202020204" pitchFamily="34" charset="0"/>
              <a:buChar char="•"/>
            </a:pPr>
            <a:r>
              <a:rPr lang="en-US" sz="1000" dirty="0" smtClean="0">
                <a:latin typeface="Franklin Gothic Book" panose="020B0503020102020204" pitchFamily="34" charset="0"/>
              </a:rPr>
              <a:t>Nick Katsanos | 212-574-1382 | katsanos@sewkis.com</a:t>
            </a:r>
          </a:p>
          <a:p>
            <a:pPr marL="171450" indent="-171450" algn="just">
              <a:buFont typeface="Arial" panose="020B0604020202020204" pitchFamily="34" charset="0"/>
              <a:buChar char="•"/>
            </a:pPr>
            <a:r>
              <a:rPr lang="en-US" sz="1000" dirty="0" smtClean="0">
                <a:latin typeface="Franklin Gothic Book" panose="020B0503020102020204" pitchFamily="34" charset="0"/>
              </a:rPr>
              <a:t>Meir Grossman | 212-574-1242 | grossman@sewkis.com</a:t>
            </a:r>
            <a:endParaRPr lang="en-US" sz="1000" dirty="0">
              <a:latin typeface="Franklin Gothic Book" panose="020B0503020102020204" pitchFamily="34" charset="0"/>
            </a:endParaRPr>
          </a:p>
          <a:p>
            <a:pPr marL="171450" indent="-171450" algn="just">
              <a:buFont typeface="Arial" panose="020B0604020202020204" pitchFamily="34" charset="0"/>
              <a:buChar char="•"/>
            </a:pPr>
            <a:endParaRPr lang="en-US" sz="1000" dirty="0">
              <a:latin typeface="Franklin Gothic Book" panose="020B0503020102020204" pitchFamily="34" charset="0"/>
            </a:endParaRPr>
          </a:p>
          <a:p>
            <a:pPr algn="just">
              <a:spcAft>
                <a:spcPts val="1200"/>
              </a:spcAft>
            </a:pPr>
            <a:endParaRPr lang="en-US" sz="1200" b="1" dirty="0" smtClean="0">
              <a:latin typeface="Franklin Gothic Book" panose="020B0503020102020204" pitchFamily="34" charset="0"/>
            </a:endParaRPr>
          </a:p>
          <a:p>
            <a:pPr algn="just">
              <a:spcAft>
                <a:spcPts val="1200"/>
              </a:spcAft>
            </a:pPr>
            <a:endParaRPr lang="en-US" sz="1200" b="1" dirty="0" smtClean="0">
              <a:latin typeface="Franklin Gothic Book" panose="020B0503020102020204" pitchFamily="34" charset="0"/>
            </a:endParaRPr>
          </a:p>
          <a:p>
            <a:pPr algn="ctr">
              <a:spcAft>
                <a:spcPts val="1200"/>
              </a:spcAft>
            </a:pPr>
            <a:r>
              <a:rPr lang="en-US" sz="1200" b="1" dirty="0" err="1">
                <a:latin typeface="Franklin Gothic Book" panose="020B0503020102020204" pitchFamily="34" charset="0"/>
              </a:rPr>
              <a:t>iM</a:t>
            </a:r>
            <a:r>
              <a:rPr lang="en-US" sz="1200" b="1" dirty="0">
                <a:latin typeface="Franklin Gothic Book" panose="020B0503020102020204" pitchFamily="34" charset="0"/>
              </a:rPr>
              <a:t> Global Partner Signs Strategic Investment Partnership with Dynamic Beta investments</a:t>
            </a:r>
            <a:r>
              <a:rPr lang="en-US" sz="1200" b="1" dirty="0" smtClean="0">
                <a:latin typeface="Franklin Gothic Book" panose="020B0503020102020204" pitchFamily="34" charset="0"/>
              </a:rPr>
              <a:t>, </a:t>
            </a:r>
            <a:br>
              <a:rPr lang="en-US" sz="1200" b="1" dirty="0" smtClean="0">
                <a:latin typeface="Franklin Gothic Book" panose="020B0503020102020204" pitchFamily="34" charset="0"/>
              </a:rPr>
            </a:br>
            <a:r>
              <a:rPr lang="en-US" sz="1200" b="1" dirty="0" smtClean="0">
                <a:latin typeface="Franklin Gothic Book" panose="020B0503020102020204" pitchFamily="34" charset="0"/>
              </a:rPr>
              <a:t>an </a:t>
            </a:r>
            <a:r>
              <a:rPr lang="en-US" sz="1200" b="1" dirty="0">
                <a:latin typeface="Franklin Gothic Book" panose="020B0503020102020204" pitchFamily="34" charset="0"/>
              </a:rPr>
              <a:t>Innovator in Liquid Alternative Asset </a:t>
            </a:r>
            <a:r>
              <a:rPr lang="en-US" sz="1200" b="1" dirty="0" smtClean="0">
                <a:latin typeface="Franklin Gothic Book" panose="020B0503020102020204" pitchFamily="34" charset="0"/>
              </a:rPr>
              <a:t>Management</a:t>
            </a:r>
          </a:p>
          <a:p>
            <a:pPr algn="just">
              <a:spcAft>
                <a:spcPts val="1200"/>
              </a:spcAft>
            </a:pPr>
            <a:r>
              <a:rPr lang="en-US" sz="1000" dirty="0" smtClean="0">
                <a:latin typeface="Franklin Gothic Book" panose="020B0503020102020204" pitchFamily="34" charset="0"/>
              </a:rPr>
              <a:t>Paris </a:t>
            </a:r>
            <a:r>
              <a:rPr lang="en-US" sz="1000" dirty="0">
                <a:latin typeface="Franklin Gothic Book" panose="020B0503020102020204" pitchFamily="34" charset="0"/>
              </a:rPr>
              <a:t>and New York, September 13, 2018 - </a:t>
            </a:r>
            <a:r>
              <a:rPr lang="en-US" sz="1000" dirty="0" err="1">
                <a:latin typeface="Franklin Gothic Book" panose="020B0503020102020204" pitchFamily="34" charset="0"/>
              </a:rPr>
              <a:t>iM</a:t>
            </a:r>
            <a:r>
              <a:rPr lang="en-US" sz="1000" dirty="0">
                <a:latin typeface="Franklin Gothic Book" panose="020B0503020102020204" pitchFamily="34" charset="0"/>
              </a:rPr>
              <a:t> Global Partner, today announced the acquisition of </a:t>
            </a:r>
            <a:r>
              <a:rPr lang="en-US" sz="1000" dirty="0" smtClean="0">
                <a:latin typeface="Franklin Gothic Book" panose="020B0503020102020204" pitchFamily="34" charset="0"/>
              </a:rPr>
              <a:t>a 45</a:t>
            </a:r>
            <a:r>
              <a:rPr lang="en-US" sz="1000" dirty="0">
                <a:latin typeface="Franklin Gothic Book" panose="020B0503020102020204" pitchFamily="34" charset="0"/>
              </a:rPr>
              <a:t>% interest in Dynamic Beta investments (previously branded Beachhead Capital). Dynamic </a:t>
            </a:r>
            <a:r>
              <a:rPr lang="en-US" sz="1000" dirty="0" smtClean="0">
                <a:latin typeface="Franklin Gothic Book" panose="020B0503020102020204" pitchFamily="34" charset="0"/>
              </a:rPr>
              <a:t>Beta investments </a:t>
            </a:r>
            <a:r>
              <a:rPr lang="en-US" sz="1000" dirty="0">
                <a:latin typeface="Franklin Gothic Book" panose="020B0503020102020204" pitchFamily="34" charset="0"/>
              </a:rPr>
              <a:t>and </a:t>
            </a:r>
            <a:r>
              <a:rPr lang="en-US" sz="1000" dirty="0" err="1">
                <a:latin typeface="Franklin Gothic Book" panose="020B0503020102020204" pitchFamily="34" charset="0"/>
              </a:rPr>
              <a:t>iM</a:t>
            </a:r>
            <a:r>
              <a:rPr lang="en-US" sz="1000" dirty="0">
                <a:latin typeface="Franklin Gothic Book" panose="020B0503020102020204" pitchFamily="34" charset="0"/>
              </a:rPr>
              <a:t> Global Partner aim to become a major player in the liquid alternatives </a:t>
            </a:r>
            <a:r>
              <a:rPr lang="en-US" sz="1000" dirty="0" smtClean="0">
                <a:latin typeface="Franklin Gothic Book" panose="020B0503020102020204" pitchFamily="34" charset="0"/>
              </a:rPr>
              <a:t>asset management </a:t>
            </a:r>
            <a:r>
              <a:rPr lang="en-US" sz="1000" dirty="0">
                <a:latin typeface="Franklin Gothic Book" panose="020B0503020102020204" pitchFamily="34" charset="0"/>
              </a:rPr>
              <a:t>space across the US and international markets by developing new </a:t>
            </a:r>
            <a:r>
              <a:rPr lang="en-US" sz="1000" dirty="0" smtClean="0">
                <a:latin typeface="Franklin Gothic Book" panose="020B0503020102020204" pitchFamily="34" charset="0"/>
              </a:rPr>
              <a:t>investment solutions</a:t>
            </a:r>
            <a:r>
              <a:rPr lang="en-US" sz="1000" dirty="0">
                <a:latin typeface="Franklin Gothic Book" panose="020B0503020102020204" pitchFamily="34" charset="0"/>
              </a:rPr>
              <a:t>.</a:t>
            </a:r>
          </a:p>
          <a:p>
            <a:pPr algn="just">
              <a:spcAft>
                <a:spcPts val="1200"/>
              </a:spcAft>
            </a:pPr>
            <a:r>
              <a:rPr lang="en-US" sz="1000" dirty="0" err="1">
                <a:latin typeface="Franklin Gothic Book" panose="020B0503020102020204" pitchFamily="34" charset="0"/>
              </a:rPr>
              <a:t>iM</a:t>
            </a:r>
            <a:r>
              <a:rPr lang="en-US" sz="1000" dirty="0">
                <a:latin typeface="Franklin Gothic Book" panose="020B0503020102020204" pitchFamily="34" charset="0"/>
              </a:rPr>
              <a:t> Global Partner is a leading investment and development platform focused on acquiring </a:t>
            </a:r>
            <a:r>
              <a:rPr lang="en-US" sz="1000" dirty="0" smtClean="0">
                <a:latin typeface="Franklin Gothic Book" panose="020B0503020102020204" pitchFamily="34" charset="0"/>
              </a:rPr>
              <a:t>strategic investments </a:t>
            </a:r>
            <a:r>
              <a:rPr lang="en-US" sz="1000" dirty="0">
                <a:latin typeface="Franklin Gothic Book" panose="020B0503020102020204" pitchFamily="34" charset="0"/>
              </a:rPr>
              <a:t>in best-in-class traditional and alternative investment firms in the U.S., Europe and Asia</a:t>
            </a:r>
            <a:r>
              <a:rPr lang="en-US" sz="1000" dirty="0" smtClean="0">
                <a:latin typeface="Franklin Gothic Book" panose="020B0503020102020204" pitchFamily="34" charset="0"/>
              </a:rPr>
              <a:t>. </a:t>
            </a:r>
          </a:p>
          <a:p>
            <a:pPr algn="just">
              <a:spcAft>
                <a:spcPts val="1200"/>
              </a:spcAft>
            </a:pPr>
            <a:r>
              <a:rPr lang="en-US" sz="1000" dirty="0" smtClean="0">
                <a:latin typeface="Franklin Gothic Book" panose="020B0503020102020204" pitchFamily="34" charset="0"/>
              </a:rPr>
              <a:t>Dynamic </a:t>
            </a:r>
            <a:r>
              <a:rPr lang="en-US" sz="1000" dirty="0">
                <a:latin typeface="Franklin Gothic Book" panose="020B0503020102020204" pitchFamily="34" charset="0"/>
              </a:rPr>
              <a:t>Beta investments is a New York-based innovator in the liquid alternatives space. </a:t>
            </a:r>
            <a:r>
              <a:rPr lang="en-US" sz="1000" dirty="0" smtClean="0">
                <a:latin typeface="Franklin Gothic Book" panose="020B0503020102020204" pitchFamily="34" charset="0"/>
              </a:rPr>
              <a:t>Its investment </a:t>
            </a:r>
            <a:r>
              <a:rPr lang="en-US" sz="1000" dirty="0">
                <a:latin typeface="Franklin Gothic Book" panose="020B0503020102020204" pitchFamily="34" charset="0"/>
              </a:rPr>
              <a:t>strategies have outperformed relevant industry hedge fund indices and peers over </a:t>
            </a:r>
            <a:r>
              <a:rPr lang="en-US" sz="1000" dirty="0" smtClean="0">
                <a:latin typeface="Franklin Gothic Book" panose="020B0503020102020204" pitchFamily="34" charset="0"/>
              </a:rPr>
              <a:t>the long </a:t>
            </a:r>
            <a:r>
              <a:rPr lang="en-US" sz="1000" dirty="0">
                <a:latin typeface="Franklin Gothic Book" panose="020B0503020102020204" pitchFamily="34" charset="0"/>
              </a:rPr>
              <a:t>term. Dynamic Beta investments is focused on delivering hedge fund performance </a:t>
            </a:r>
            <a:r>
              <a:rPr lang="en-US" sz="1000" dirty="0" smtClean="0">
                <a:latin typeface="Franklin Gothic Book" panose="020B0503020102020204" pitchFamily="34" charset="0"/>
              </a:rPr>
              <a:t>with reasonable </a:t>
            </a:r>
            <a:r>
              <a:rPr lang="en-US" sz="1000" dirty="0">
                <a:latin typeface="Franklin Gothic Book" panose="020B0503020102020204" pitchFamily="34" charset="0"/>
              </a:rPr>
              <a:t>fees, daily liquidity and transparency through three main strategies:</a:t>
            </a:r>
          </a:p>
          <a:p>
            <a:pPr marL="171450" indent="-171450" algn="just">
              <a:spcAft>
                <a:spcPts val="1200"/>
              </a:spcAft>
              <a:buFont typeface="Arial" panose="020B0604020202020204" pitchFamily="34" charset="0"/>
              <a:buChar char="•"/>
            </a:pPr>
            <a:r>
              <a:rPr lang="en-US" sz="1000" i="1" dirty="0" smtClean="0">
                <a:latin typeface="Franklin Gothic Book" panose="020B0503020102020204" pitchFamily="34" charset="0"/>
              </a:rPr>
              <a:t>Equity </a:t>
            </a:r>
            <a:r>
              <a:rPr lang="en-US" sz="1000" i="1" dirty="0">
                <a:latin typeface="Franklin Gothic Book" panose="020B0503020102020204" pitchFamily="34" charset="0"/>
              </a:rPr>
              <a:t>Hedge: </a:t>
            </a:r>
            <a:r>
              <a:rPr lang="en-US" sz="1000" dirty="0">
                <a:latin typeface="Franklin Gothic Book" panose="020B0503020102020204" pitchFamily="34" charset="0"/>
              </a:rPr>
              <a:t>leverages the talent and resources of some of the world’s most </a:t>
            </a:r>
            <a:r>
              <a:rPr lang="en-US" sz="1000" dirty="0" smtClean="0">
                <a:latin typeface="Franklin Gothic Book" panose="020B0503020102020204" pitchFamily="34" charset="0"/>
              </a:rPr>
              <a:t>sophisticated equity </a:t>
            </a:r>
            <a:r>
              <a:rPr lang="en-US" sz="1000" dirty="0">
                <a:latin typeface="Franklin Gothic Book" panose="020B0503020102020204" pitchFamily="34" charset="0"/>
              </a:rPr>
              <a:t>long/short hedge funds to deliver equity-like returns with lower risk over time;</a:t>
            </a:r>
          </a:p>
          <a:p>
            <a:pPr marL="171450" indent="-171450" algn="just">
              <a:spcAft>
                <a:spcPts val="1200"/>
              </a:spcAft>
              <a:buFont typeface="Arial" panose="020B0604020202020204" pitchFamily="34" charset="0"/>
              <a:buChar char="•"/>
            </a:pPr>
            <a:r>
              <a:rPr lang="en-US" sz="1000" i="1" dirty="0" smtClean="0">
                <a:latin typeface="Franklin Gothic Book" panose="020B0503020102020204" pitchFamily="34" charset="0"/>
              </a:rPr>
              <a:t>Managed </a:t>
            </a:r>
            <a:r>
              <a:rPr lang="en-US" sz="1000" i="1" dirty="0">
                <a:latin typeface="Franklin Gothic Book" panose="020B0503020102020204" pitchFamily="34" charset="0"/>
              </a:rPr>
              <a:t>Futures:</a:t>
            </a:r>
            <a:r>
              <a:rPr lang="en-US" sz="1000" dirty="0">
                <a:latin typeface="Franklin Gothic Book" panose="020B0503020102020204" pitchFamily="34" charset="0"/>
              </a:rPr>
              <a:t> a proven diversifier with almost no correlation to equities to target </a:t>
            </a:r>
            <a:r>
              <a:rPr lang="en-US" sz="1000" dirty="0" smtClean="0">
                <a:latin typeface="Franklin Gothic Book" panose="020B0503020102020204" pitchFamily="34" charset="0"/>
              </a:rPr>
              <a:t>capital protection </a:t>
            </a:r>
            <a:r>
              <a:rPr lang="en-US" sz="1000" dirty="0">
                <a:latin typeface="Franklin Gothic Book" panose="020B0503020102020204" pitchFamily="34" charset="0"/>
              </a:rPr>
              <a:t>during periods of market stress; and</a:t>
            </a:r>
          </a:p>
          <a:p>
            <a:pPr marL="171450" indent="-171450" algn="just">
              <a:spcAft>
                <a:spcPts val="1200"/>
              </a:spcAft>
              <a:buFont typeface="Arial" panose="020B0604020202020204" pitchFamily="34" charset="0"/>
              <a:buChar char="•"/>
            </a:pPr>
            <a:r>
              <a:rPr lang="en-US" sz="1000" i="1" dirty="0" smtClean="0">
                <a:latin typeface="Franklin Gothic Book" panose="020B0503020102020204" pitchFamily="34" charset="0"/>
              </a:rPr>
              <a:t>Multi-Asset/Stable </a:t>
            </a:r>
            <a:r>
              <a:rPr lang="en-US" sz="1000" i="1" dirty="0">
                <a:latin typeface="Franklin Gothic Book" panose="020B0503020102020204" pitchFamily="34" charset="0"/>
              </a:rPr>
              <a:t>Return:</a:t>
            </a:r>
            <a:r>
              <a:rPr lang="en-US" sz="1000" dirty="0">
                <a:latin typeface="Franklin Gothic Book" panose="020B0503020102020204" pitchFamily="34" charset="0"/>
              </a:rPr>
              <a:t> an outcome-oriented solution that can provide stable </a:t>
            </a:r>
            <a:r>
              <a:rPr lang="en-US" sz="1000" dirty="0" smtClean="0">
                <a:latin typeface="Franklin Gothic Book" panose="020B0503020102020204" pitchFamily="34" charset="0"/>
              </a:rPr>
              <a:t>absolute returns </a:t>
            </a:r>
            <a:r>
              <a:rPr lang="en-US" sz="1000" dirty="0">
                <a:latin typeface="Franklin Gothic Book" panose="020B0503020102020204" pitchFamily="34" charset="0"/>
              </a:rPr>
              <a:t>through a complete market cycle.</a:t>
            </a:r>
          </a:p>
          <a:p>
            <a:pPr algn="just">
              <a:spcAft>
                <a:spcPts val="1200"/>
              </a:spcAft>
            </a:pPr>
            <a:r>
              <a:rPr lang="en-US" sz="1000" dirty="0">
                <a:latin typeface="Franklin Gothic Book" panose="020B0503020102020204" pitchFamily="34" charset="0"/>
              </a:rPr>
              <a:t>Philippe </a:t>
            </a:r>
            <a:r>
              <a:rPr lang="en-US" sz="1000" dirty="0" err="1">
                <a:latin typeface="Franklin Gothic Book" panose="020B0503020102020204" pitchFamily="34" charset="0"/>
              </a:rPr>
              <a:t>Couvrecelle</a:t>
            </a:r>
            <a:r>
              <a:rPr lang="en-US" sz="1000" dirty="0">
                <a:latin typeface="Franklin Gothic Book" panose="020B0503020102020204" pitchFamily="34" charset="0"/>
              </a:rPr>
              <a:t>, chairman and CEO of </a:t>
            </a:r>
            <a:r>
              <a:rPr lang="en-US" sz="1000" dirty="0" err="1">
                <a:latin typeface="Franklin Gothic Book" panose="020B0503020102020204" pitchFamily="34" charset="0"/>
              </a:rPr>
              <a:t>iM</a:t>
            </a:r>
            <a:r>
              <a:rPr lang="en-US" sz="1000" dirty="0">
                <a:latin typeface="Franklin Gothic Book" panose="020B0503020102020204" pitchFamily="34" charset="0"/>
              </a:rPr>
              <a:t> Global Partner, said: “Dynamic Beta investments </a:t>
            </a:r>
            <a:r>
              <a:rPr lang="en-US" sz="1000" dirty="0" smtClean="0">
                <a:latin typeface="Franklin Gothic Book" panose="020B0503020102020204" pitchFamily="34" charset="0"/>
              </a:rPr>
              <a:t>has developed </a:t>
            </a:r>
            <a:r>
              <a:rPr lang="en-US" sz="1000" dirty="0">
                <a:latin typeface="Franklin Gothic Book" panose="020B0503020102020204" pitchFamily="34" charset="0"/>
              </a:rPr>
              <a:t>a proven, clearly articulated, research-driven investment process to deliver </a:t>
            </a:r>
            <a:r>
              <a:rPr lang="en-US" sz="1000" dirty="0" smtClean="0">
                <a:latin typeface="Franklin Gothic Book" panose="020B0503020102020204" pitchFamily="34" charset="0"/>
              </a:rPr>
              <a:t>outstanding risk/return </a:t>
            </a:r>
            <a:r>
              <a:rPr lang="en-US" sz="1000" dirty="0">
                <a:latin typeface="Franklin Gothic Book" panose="020B0503020102020204" pitchFamily="34" charset="0"/>
              </a:rPr>
              <a:t>profiles with daily liquidity and lower fees than traditional hedge funds. Our deep </a:t>
            </a:r>
            <a:r>
              <a:rPr lang="en-US" sz="1000" dirty="0" smtClean="0">
                <a:latin typeface="Franklin Gothic Book" panose="020B0503020102020204" pitchFamily="34" charset="0"/>
              </a:rPr>
              <a:t>dive into </a:t>
            </a:r>
            <a:r>
              <a:rPr lang="en-US" sz="1000" dirty="0">
                <a:latin typeface="Franklin Gothic Book" panose="020B0503020102020204" pitchFamily="34" charset="0"/>
              </a:rPr>
              <a:t>the liquid alternatives space showed that Dynamic Beta investments’ expertise is unique. </a:t>
            </a:r>
            <a:r>
              <a:rPr lang="en-US" sz="1000" dirty="0" smtClean="0">
                <a:latin typeface="Franklin Gothic Book" panose="020B0503020102020204" pitchFamily="34" charset="0"/>
              </a:rPr>
              <a:t>We look </a:t>
            </a:r>
            <a:r>
              <a:rPr lang="en-US" sz="1000" dirty="0">
                <a:latin typeface="Franklin Gothic Book" panose="020B0503020102020204" pitchFamily="34" charset="0"/>
              </a:rPr>
              <a:t>forward to helping to grow Dynamic Beta investments into a leading player in liquid </a:t>
            </a:r>
            <a:r>
              <a:rPr lang="en-US" sz="1000" dirty="0" smtClean="0">
                <a:latin typeface="Franklin Gothic Book" panose="020B0503020102020204" pitchFamily="34" charset="0"/>
              </a:rPr>
              <a:t>alternative investment </a:t>
            </a:r>
            <a:r>
              <a:rPr lang="en-US" sz="1000" dirty="0">
                <a:latin typeface="Franklin Gothic Book" panose="020B0503020102020204" pitchFamily="34" charset="0"/>
              </a:rPr>
              <a:t>firm.”</a:t>
            </a:r>
          </a:p>
          <a:p>
            <a:pPr algn="just">
              <a:spcAft>
                <a:spcPts val="1200"/>
              </a:spcAft>
            </a:pPr>
            <a:r>
              <a:rPr lang="en-US" sz="1000" dirty="0">
                <a:latin typeface="Franklin Gothic Book" panose="020B0503020102020204" pitchFamily="34" charset="0"/>
              </a:rPr>
              <a:t>Andrew Beer, managing partner of Dynamic Beta investments added: “Since 2007, we </a:t>
            </a:r>
            <a:r>
              <a:rPr lang="en-US" sz="1000" dirty="0" smtClean="0">
                <a:latin typeface="Franklin Gothic Book" panose="020B0503020102020204" pitchFamily="34" charset="0"/>
              </a:rPr>
              <a:t>have demonstrated </a:t>
            </a:r>
            <a:r>
              <a:rPr lang="en-US" sz="1000" dirty="0">
                <a:latin typeface="Franklin Gothic Book" panose="020B0503020102020204" pitchFamily="34" charset="0"/>
              </a:rPr>
              <a:t>that we can deliver the diversification benefits of hedge funds without high fees</a:t>
            </a:r>
            <a:r>
              <a:rPr lang="en-US" sz="1000" dirty="0" smtClean="0">
                <a:latin typeface="Franklin Gothic Book" panose="020B0503020102020204" pitchFamily="34" charset="0"/>
              </a:rPr>
              <a:t>, gating/suspension </a:t>
            </a:r>
            <a:r>
              <a:rPr lang="en-US" sz="1000" dirty="0">
                <a:latin typeface="Franklin Gothic Book" panose="020B0503020102020204" pitchFamily="34" charset="0"/>
              </a:rPr>
              <a:t>risk, and single manager risk. The next generation of liquid alternative </a:t>
            </a:r>
            <a:r>
              <a:rPr lang="en-US" sz="1000" dirty="0" smtClean="0">
                <a:latin typeface="Franklin Gothic Book" panose="020B0503020102020204" pitchFamily="34" charset="0"/>
              </a:rPr>
              <a:t>products must </a:t>
            </a:r>
            <a:r>
              <a:rPr lang="en-US" sz="1000" dirty="0">
                <a:latin typeface="Franklin Gothic Book" panose="020B0503020102020204" pitchFamily="34" charset="0"/>
              </a:rPr>
              <a:t>be able to match or outperform actual hedge funds with lower fees and less risk than </a:t>
            </a:r>
            <a:r>
              <a:rPr lang="en-US" sz="1000" dirty="0" smtClean="0">
                <a:latin typeface="Franklin Gothic Book" panose="020B0503020102020204" pitchFamily="34" charset="0"/>
              </a:rPr>
              <a:t>single manager </a:t>
            </a:r>
            <a:r>
              <a:rPr lang="en-US" sz="1000" dirty="0">
                <a:latin typeface="Franklin Gothic Book" panose="020B0503020102020204" pitchFamily="34" charset="0"/>
              </a:rPr>
              <a:t>products</a:t>
            </a:r>
            <a:r>
              <a:rPr lang="en-US" sz="1000" dirty="0" smtClean="0">
                <a:latin typeface="Franklin Gothic Book" panose="020B0503020102020204" pitchFamily="34" charset="0"/>
              </a:rPr>
              <a:t>.”</a:t>
            </a:r>
            <a:endParaRPr lang="en-US" sz="1000" dirty="0">
              <a:latin typeface="Franklin Gothic Book" panose="020B0503020102020204" pitchFamily="34" charset="0"/>
            </a:endParaRPr>
          </a:p>
        </p:txBody>
      </p:sp>
      <p:cxnSp>
        <p:nvCxnSpPr>
          <p:cNvPr id="15" name="Straight Connector 14"/>
          <p:cNvCxnSpPr/>
          <p:nvPr/>
        </p:nvCxnSpPr>
        <p:spPr>
          <a:xfrm>
            <a:off x="171450" y="9220200"/>
            <a:ext cx="74295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71500" y="9448800"/>
            <a:ext cx="1276350" cy="246221"/>
          </a:xfrm>
          <a:prstGeom prst="rect">
            <a:avLst/>
          </a:prstGeom>
          <a:noFill/>
        </p:spPr>
        <p:txBody>
          <a:bodyPr wrap="square" rtlCol="0">
            <a:spAutoFit/>
          </a:bodyPr>
          <a:lstStyle/>
          <a:p>
            <a:r>
              <a:rPr lang="en-US" sz="1000" dirty="0" smtClean="0"/>
              <a:t>www.sewkis.com</a:t>
            </a:r>
            <a:endParaRPr lang="en-US" sz="1000" dirty="0"/>
          </a:p>
        </p:txBody>
      </p:sp>
      <p:pic>
        <p:nvPicPr>
          <p:cNvPr id="17" name="Picture 2" descr="\\nystorage1\scott$\My Pictures\SK_logo_noBox_burgundy (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53299" y="9503330"/>
            <a:ext cx="1547601" cy="137160"/>
          </a:xfrm>
          <a:prstGeom prst="rect">
            <a:avLst/>
          </a:prstGeom>
          <a:noFill/>
          <a:extLst>
            <a:ext uri="{909E8E84-426E-40DD-AFC4-6F175D3DCCD1}">
              <a14:hiddenFill xmlns:a14="http://schemas.microsoft.com/office/drawing/2010/main">
                <a:solidFill>
                  <a:srgbClr val="FFFFFF"/>
                </a:solidFill>
              </a14:hiddenFill>
            </a:ext>
          </a:extLst>
        </p:spPr>
      </p:pic>
      <p:cxnSp>
        <p:nvCxnSpPr>
          <p:cNvPr id="8" name="Straight Connector 7"/>
          <p:cNvCxnSpPr/>
          <p:nvPr/>
        </p:nvCxnSpPr>
        <p:spPr>
          <a:xfrm>
            <a:off x="1600200" y="2895600"/>
            <a:ext cx="4572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41166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28599" y="304800"/>
            <a:ext cx="7255963" cy="400110"/>
          </a:xfrm>
          <a:prstGeom prst="rect">
            <a:avLst/>
          </a:prstGeom>
          <a:noFill/>
        </p:spPr>
        <p:txBody>
          <a:bodyPr wrap="square" rtlCol="0">
            <a:spAutoFit/>
          </a:bodyPr>
          <a:lstStyle/>
          <a:p>
            <a:pPr algn="r"/>
            <a:r>
              <a:rPr lang="en-US" b="1" dirty="0">
                <a:solidFill>
                  <a:srgbClr val="1D5789"/>
                </a:solidFill>
                <a:latin typeface="Franklin Gothic Book" panose="020B0503020102020204" pitchFamily="34" charset="0"/>
              </a:rPr>
              <a:t>S&amp;K advises </a:t>
            </a:r>
            <a:r>
              <a:rPr lang="en-US" b="1" dirty="0" err="1">
                <a:solidFill>
                  <a:srgbClr val="1D5789"/>
                </a:solidFill>
                <a:latin typeface="Franklin Gothic Book" panose="020B0503020102020204" pitchFamily="34" charset="0"/>
              </a:rPr>
              <a:t>iM</a:t>
            </a:r>
            <a:r>
              <a:rPr lang="en-US" b="1" dirty="0">
                <a:solidFill>
                  <a:srgbClr val="1D5789"/>
                </a:solidFill>
                <a:latin typeface="Franklin Gothic Book" panose="020B0503020102020204" pitchFamily="34" charset="0"/>
              </a:rPr>
              <a:t> Global Partner</a:t>
            </a:r>
          </a:p>
        </p:txBody>
      </p:sp>
      <p:cxnSp>
        <p:nvCxnSpPr>
          <p:cNvPr id="14" name="Straight Connector 13"/>
          <p:cNvCxnSpPr/>
          <p:nvPr/>
        </p:nvCxnSpPr>
        <p:spPr>
          <a:xfrm>
            <a:off x="3647719" y="762000"/>
            <a:ext cx="3819881" cy="0"/>
          </a:xfrm>
          <a:prstGeom prst="line">
            <a:avLst/>
          </a:prstGeom>
          <a:ln w="44450" cap="rnd">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46454" y="1371600"/>
            <a:ext cx="6858000" cy="5124480"/>
          </a:xfrm>
          <a:prstGeom prst="rect">
            <a:avLst/>
          </a:prstGeom>
          <a:noFill/>
        </p:spPr>
        <p:txBody>
          <a:bodyPr wrap="square" tIns="0" rtlCol="0">
            <a:spAutoFit/>
          </a:bodyPr>
          <a:lstStyle/>
          <a:p>
            <a:pPr algn="just">
              <a:spcAft>
                <a:spcPts val="1200"/>
              </a:spcAft>
            </a:pPr>
            <a:r>
              <a:rPr lang="en-US" sz="1000" dirty="0">
                <a:latin typeface="Franklin Gothic Book" panose="020B0503020102020204" pitchFamily="34" charset="0"/>
              </a:rPr>
              <a:t>Noted Mathias </a:t>
            </a:r>
            <a:r>
              <a:rPr lang="en-US" sz="1000" dirty="0" err="1">
                <a:latin typeface="Franklin Gothic Book" panose="020B0503020102020204" pitchFamily="34" charset="0"/>
              </a:rPr>
              <a:t>Mamou</a:t>
            </a:r>
            <a:r>
              <a:rPr lang="en-US" sz="1000" dirty="0">
                <a:latin typeface="Franklin Gothic Book" panose="020B0503020102020204" pitchFamily="34" charset="0"/>
              </a:rPr>
              <a:t>-Mani, managing partner of Dynamic Beta investments and head of risk management: “Extensive research on hedge funds proves that most or all pre-fee returns of hedge funds can be captured through dynamically-adjusted portfolios of market instruments. This validates our position that fee reduction can generate meaningful alpha for our clients. We are excited to work with </a:t>
            </a:r>
            <a:r>
              <a:rPr lang="en-US" sz="1000" dirty="0" err="1">
                <a:latin typeface="Franklin Gothic Book" panose="020B0503020102020204" pitchFamily="34" charset="0"/>
              </a:rPr>
              <a:t>iM</a:t>
            </a:r>
            <a:r>
              <a:rPr lang="en-US" sz="1000" dirty="0">
                <a:latin typeface="Franklin Gothic Book" panose="020B0503020102020204" pitchFamily="34" charset="0"/>
              </a:rPr>
              <a:t> Global Partner to introduce our investment solutions to a broader range of investors.”</a:t>
            </a:r>
          </a:p>
          <a:p>
            <a:pPr algn="just">
              <a:spcAft>
                <a:spcPts val="1200"/>
              </a:spcAft>
            </a:pPr>
            <a:r>
              <a:rPr lang="en-US" sz="1000" dirty="0">
                <a:latin typeface="Franklin Gothic Book" panose="020B0503020102020204" pitchFamily="34" charset="0"/>
              </a:rPr>
              <a:t>Jeff Seeley, U.S. chief operating officer and head of distribution for </a:t>
            </a:r>
            <a:r>
              <a:rPr lang="en-US" sz="1000" dirty="0" err="1">
                <a:latin typeface="Franklin Gothic Book" panose="020B0503020102020204" pitchFamily="34" charset="0"/>
              </a:rPr>
              <a:t>iM</a:t>
            </a:r>
            <a:r>
              <a:rPr lang="en-US" sz="1000" dirty="0">
                <a:latin typeface="Franklin Gothic Book" panose="020B0503020102020204" pitchFamily="34" charset="0"/>
              </a:rPr>
              <a:t> Global Partner US added: “At the tail end of a long bull market, advisors and investors clearly appreciate the need to diversify into alternatives, yet too many liquid alternative products have underperformed or not met their stated investment objectives. Dynamic Beta investments’ product suite can provide a compelling solution for institutions, financial advisors, RIAs, high net worth clients and intermediary model portfolios – whether through ETFs, separately managed accounts or signal delivery to UMA platforms – to target capital protection and generate positive returns during bear markets.”</a:t>
            </a:r>
          </a:p>
          <a:p>
            <a:pPr algn="just">
              <a:spcAft>
                <a:spcPts val="1200"/>
              </a:spcAft>
            </a:pPr>
            <a:r>
              <a:rPr lang="en-US" sz="1000" dirty="0">
                <a:latin typeface="Franklin Gothic Book" panose="020B0503020102020204" pitchFamily="34" charset="0"/>
              </a:rPr>
              <a:t>RBC Capital Markets served as financial advisor to Dynamic Beta investments in this transaction.</a:t>
            </a:r>
          </a:p>
          <a:p>
            <a:pPr algn="just">
              <a:spcAft>
                <a:spcPts val="1200"/>
              </a:spcAft>
            </a:pPr>
            <a:r>
              <a:rPr lang="en-US" sz="1000" b="1" dirty="0">
                <a:latin typeface="Franklin Gothic Book" panose="020B0503020102020204" pitchFamily="34" charset="0"/>
              </a:rPr>
              <a:t>About </a:t>
            </a:r>
            <a:r>
              <a:rPr lang="en-US" sz="1000" b="1" dirty="0" err="1">
                <a:latin typeface="Franklin Gothic Book" panose="020B0503020102020204" pitchFamily="34" charset="0"/>
              </a:rPr>
              <a:t>iM</a:t>
            </a:r>
            <a:r>
              <a:rPr lang="en-US" sz="1000" b="1" dirty="0">
                <a:latin typeface="Franklin Gothic Book" panose="020B0503020102020204" pitchFamily="34" charset="0"/>
              </a:rPr>
              <a:t> Global Partner</a:t>
            </a:r>
          </a:p>
          <a:p>
            <a:pPr algn="just">
              <a:spcAft>
                <a:spcPts val="1200"/>
              </a:spcAft>
            </a:pPr>
            <a:r>
              <a:rPr lang="en-US" sz="1000" dirty="0" err="1">
                <a:latin typeface="Franklin Gothic Book" panose="020B0503020102020204" pitchFamily="34" charset="0"/>
              </a:rPr>
              <a:t>iM</a:t>
            </a:r>
            <a:r>
              <a:rPr lang="en-US" sz="1000" dirty="0">
                <a:latin typeface="Franklin Gothic Book" panose="020B0503020102020204" pitchFamily="34" charset="0"/>
              </a:rPr>
              <a:t> Global Partner is an innovative global multi-boutique platform that partners with unique</a:t>
            </a:r>
            <a:r>
              <a:rPr lang="en-US" sz="1000" dirty="0" smtClean="0">
                <a:latin typeface="Franklin Gothic Book" panose="020B0503020102020204" pitchFamily="34" charset="0"/>
              </a:rPr>
              <a:t>, independent </a:t>
            </a:r>
            <a:r>
              <a:rPr lang="en-US" sz="1000" dirty="0">
                <a:latin typeface="Franklin Gothic Book" panose="020B0503020102020204" pitchFamily="34" charset="0"/>
              </a:rPr>
              <a:t>asset management companies with the joint objective of accelerating their </a:t>
            </a:r>
            <a:r>
              <a:rPr lang="en-US" sz="1000" dirty="0" smtClean="0">
                <a:latin typeface="Franklin Gothic Book" panose="020B0503020102020204" pitchFamily="34" charset="0"/>
              </a:rPr>
              <a:t>business growth</a:t>
            </a:r>
            <a:r>
              <a:rPr lang="en-US" sz="1000" dirty="0">
                <a:latin typeface="Franklin Gothic Book" panose="020B0503020102020204" pitchFamily="34" charset="0"/>
              </a:rPr>
              <a:t>, particularly toward worldwide and multichannel distribution. </a:t>
            </a:r>
            <a:r>
              <a:rPr lang="en-US" sz="1000" dirty="0" err="1">
                <a:latin typeface="Franklin Gothic Book" panose="020B0503020102020204" pitchFamily="34" charset="0"/>
              </a:rPr>
              <a:t>iM</a:t>
            </a:r>
            <a:r>
              <a:rPr lang="en-US" sz="1000" dirty="0">
                <a:latin typeface="Franklin Gothic Book" panose="020B0503020102020204" pitchFamily="34" charset="0"/>
              </a:rPr>
              <a:t> Global Partner </a:t>
            </a:r>
            <a:r>
              <a:rPr lang="en-US" sz="1000" dirty="0" smtClean="0">
                <a:latin typeface="Franklin Gothic Book" panose="020B0503020102020204" pitchFamily="34" charset="0"/>
              </a:rPr>
              <a:t>currently has </a:t>
            </a:r>
            <a:r>
              <a:rPr lang="en-US" sz="1000" dirty="0">
                <a:latin typeface="Franklin Gothic Book" panose="020B0503020102020204" pitchFamily="34" charset="0"/>
              </a:rPr>
              <a:t>strategic minority investments in four asset managers – </a:t>
            </a:r>
            <a:r>
              <a:rPr lang="en-US" sz="1000" dirty="0" err="1">
                <a:latin typeface="Franklin Gothic Book" panose="020B0503020102020204" pitchFamily="34" charset="0"/>
              </a:rPr>
              <a:t>Polen</a:t>
            </a:r>
            <a:r>
              <a:rPr lang="en-US" sz="1000" dirty="0">
                <a:latin typeface="Franklin Gothic Book" panose="020B0503020102020204" pitchFamily="34" charset="0"/>
              </a:rPr>
              <a:t> Capital, Dolan </a:t>
            </a:r>
            <a:r>
              <a:rPr lang="en-US" sz="1000" dirty="0" err="1">
                <a:latin typeface="Franklin Gothic Book" panose="020B0503020102020204" pitchFamily="34" charset="0"/>
              </a:rPr>
              <a:t>McEniry</a:t>
            </a:r>
            <a:r>
              <a:rPr lang="en-US" sz="1000" dirty="0">
                <a:latin typeface="Franklin Gothic Book" panose="020B0503020102020204" pitchFamily="34" charset="0"/>
              </a:rPr>
              <a:t> </a:t>
            </a:r>
            <a:r>
              <a:rPr lang="en-US" sz="1000" dirty="0" smtClean="0">
                <a:latin typeface="Franklin Gothic Book" panose="020B0503020102020204" pitchFamily="34" charset="0"/>
              </a:rPr>
              <a:t>Capital Management</a:t>
            </a:r>
            <a:r>
              <a:rPr lang="en-US" sz="1000" dirty="0">
                <a:latin typeface="Franklin Gothic Book" panose="020B0503020102020204" pitchFamily="34" charset="0"/>
              </a:rPr>
              <a:t>, </a:t>
            </a:r>
            <a:r>
              <a:rPr lang="en-US" sz="1000" dirty="0" err="1">
                <a:latin typeface="Franklin Gothic Book" panose="020B0503020102020204" pitchFamily="34" charset="0"/>
              </a:rPr>
              <a:t>Sirios</a:t>
            </a:r>
            <a:r>
              <a:rPr lang="en-US" sz="1000" dirty="0">
                <a:latin typeface="Franklin Gothic Book" panose="020B0503020102020204" pitchFamily="34" charset="0"/>
              </a:rPr>
              <a:t> Capital Management and Dynamic Beta investments – with combined </a:t>
            </a:r>
            <a:r>
              <a:rPr lang="en-US" sz="1000" dirty="0" smtClean="0">
                <a:latin typeface="Franklin Gothic Book" panose="020B0503020102020204" pitchFamily="34" charset="0"/>
              </a:rPr>
              <a:t>assets under </a:t>
            </a:r>
            <a:r>
              <a:rPr lang="en-US" sz="1000" dirty="0">
                <a:latin typeface="Franklin Gothic Book" panose="020B0503020102020204" pitchFamily="34" charset="0"/>
              </a:rPr>
              <a:t>management of $30.4 billion as of July 2018. </a:t>
            </a:r>
            <a:r>
              <a:rPr lang="en-US" sz="1000" dirty="0" err="1">
                <a:latin typeface="Franklin Gothic Book" panose="020B0503020102020204" pitchFamily="34" charset="0"/>
              </a:rPr>
              <a:t>iM</a:t>
            </a:r>
            <a:r>
              <a:rPr lang="en-US" sz="1000" dirty="0">
                <a:latin typeface="Franklin Gothic Book" panose="020B0503020102020204" pitchFamily="34" charset="0"/>
              </a:rPr>
              <a:t> Global Partner represents assets </a:t>
            </a:r>
            <a:r>
              <a:rPr lang="en-US" sz="1000" dirty="0" smtClean="0">
                <a:latin typeface="Franklin Gothic Book" panose="020B0503020102020204" pitchFamily="34" charset="0"/>
              </a:rPr>
              <a:t>under management </a:t>
            </a:r>
            <a:r>
              <a:rPr lang="en-US" sz="1000" dirty="0">
                <a:latin typeface="Franklin Gothic Book" panose="020B0503020102020204" pitchFamily="34" charset="0"/>
              </a:rPr>
              <a:t>of $7.6 billion in proportion to its participations. </a:t>
            </a:r>
            <a:r>
              <a:rPr lang="en-US" sz="1000" dirty="0" err="1">
                <a:latin typeface="Franklin Gothic Book" panose="020B0503020102020204" pitchFamily="34" charset="0"/>
              </a:rPr>
              <a:t>iM</a:t>
            </a:r>
            <a:r>
              <a:rPr lang="en-US" sz="1000" dirty="0">
                <a:latin typeface="Franklin Gothic Book" panose="020B0503020102020204" pitchFamily="34" charset="0"/>
              </a:rPr>
              <a:t> Global Partner’s </a:t>
            </a:r>
            <a:r>
              <a:rPr lang="en-US" sz="1000" dirty="0" smtClean="0">
                <a:latin typeface="Franklin Gothic Book" panose="020B0503020102020204" pitchFamily="34" charset="0"/>
              </a:rPr>
              <a:t>strategic shareholders </a:t>
            </a:r>
            <a:r>
              <a:rPr lang="en-US" sz="1000" dirty="0">
                <a:latin typeface="Franklin Gothic Book" panose="020B0503020102020204" pitchFamily="34" charset="0"/>
              </a:rPr>
              <a:t>include </a:t>
            </a:r>
            <a:r>
              <a:rPr lang="en-US" sz="1000" dirty="0" err="1">
                <a:latin typeface="Franklin Gothic Book" panose="020B0503020102020204" pitchFamily="34" charset="0"/>
              </a:rPr>
              <a:t>Eurazeo</a:t>
            </a:r>
            <a:r>
              <a:rPr lang="en-US" sz="1000" dirty="0">
                <a:latin typeface="Franklin Gothic Book" panose="020B0503020102020204" pitchFamily="34" charset="0"/>
              </a:rPr>
              <a:t>, a leading European private equity investor, </a:t>
            </a:r>
            <a:r>
              <a:rPr lang="en-US" sz="1000" dirty="0" err="1">
                <a:latin typeface="Franklin Gothic Book" panose="020B0503020102020204" pitchFamily="34" charset="0"/>
              </a:rPr>
              <a:t>Amundi</a:t>
            </a:r>
            <a:r>
              <a:rPr lang="en-US" sz="1000" dirty="0">
                <a:latin typeface="Franklin Gothic Book" panose="020B0503020102020204" pitchFamily="34" charset="0"/>
              </a:rPr>
              <a:t>, the largest </a:t>
            </a:r>
            <a:r>
              <a:rPr lang="en-US" sz="1000" dirty="0" smtClean="0">
                <a:latin typeface="Franklin Gothic Book" panose="020B0503020102020204" pitchFamily="34" charset="0"/>
              </a:rPr>
              <a:t>asset manager </a:t>
            </a:r>
            <a:r>
              <a:rPr lang="en-US" sz="1000" dirty="0">
                <a:latin typeface="Franklin Gothic Book" panose="020B0503020102020204" pitchFamily="34" charset="0"/>
              </a:rPr>
              <a:t>in Europe and </a:t>
            </a:r>
            <a:r>
              <a:rPr lang="en-US" sz="1000" dirty="0" err="1">
                <a:latin typeface="Franklin Gothic Book" panose="020B0503020102020204" pitchFamily="34" charset="0"/>
              </a:rPr>
              <a:t>Dassault</a:t>
            </a:r>
            <a:r>
              <a:rPr lang="en-US" sz="1000" dirty="0">
                <a:latin typeface="Franklin Gothic Book" panose="020B0503020102020204" pitchFamily="34" charset="0"/>
              </a:rPr>
              <a:t>/La </a:t>
            </a:r>
            <a:r>
              <a:rPr lang="en-US" sz="1000" dirty="0" err="1">
                <a:latin typeface="Franklin Gothic Book" panose="020B0503020102020204" pitchFamily="34" charset="0"/>
              </a:rPr>
              <a:t>Maison</a:t>
            </a:r>
            <a:r>
              <a:rPr lang="en-US" sz="1000" dirty="0">
                <a:latin typeface="Franklin Gothic Book" panose="020B0503020102020204" pitchFamily="34" charset="0"/>
              </a:rPr>
              <a:t>, a group of leading private shareholders.</a:t>
            </a:r>
          </a:p>
          <a:p>
            <a:pPr algn="just">
              <a:spcAft>
                <a:spcPts val="1200"/>
              </a:spcAft>
            </a:pPr>
            <a:r>
              <a:rPr lang="en-US" sz="1000" b="1" dirty="0">
                <a:latin typeface="Franklin Gothic Book" panose="020B0503020102020204" pitchFamily="34" charset="0"/>
              </a:rPr>
              <a:t>About Dynamic Beta investments</a:t>
            </a:r>
          </a:p>
          <a:p>
            <a:pPr algn="just">
              <a:spcAft>
                <a:spcPts val="1200"/>
              </a:spcAft>
            </a:pPr>
            <a:r>
              <a:rPr lang="en-US" sz="1000" dirty="0">
                <a:latin typeface="Franklin Gothic Book" panose="020B0503020102020204" pitchFamily="34" charset="0"/>
              </a:rPr>
              <a:t>Dynamic Beta investments (formerly branded Beachhead Capital Management) is a New </a:t>
            </a:r>
            <a:r>
              <a:rPr lang="en-US" sz="1000" dirty="0" smtClean="0">
                <a:latin typeface="Franklin Gothic Book" panose="020B0503020102020204" pitchFamily="34" charset="0"/>
              </a:rPr>
              <a:t>York-based hedge </a:t>
            </a:r>
            <a:r>
              <a:rPr lang="en-US" sz="1000" dirty="0">
                <a:latin typeface="Franklin Gothic Book" panose="020B0503020102020204" pitchFamily="34" charset="0"/>
              </a:rPr>
              <a:t>fund advisory firm. Dynamic Beta investments’ main liquid alternative strategies – </a:t>
            </a:r>
            <a:r>
              <a:rPr lang="en-US" sz="1000" dirty="0" smtClean="0">
                <a:latin typeface="Franklin Gothic Book" panose="020B0503020102020204" pitchFamily="34" charset="0"/>
              </a:rPr>
              <a:t>equity hedge</a:t>
            </a:r>
            <a:r>
              <a:rPr lang="en-US" sz="1000" dirty="0">
                <a:latin typeface="Franklin Gothic Book" panose="020B0503020102020204" pitchFamily="34" charset="0"/>
              </a:rPr>
              <a:t>, managed futures and multi-asset/stable return – are designed to outperform actual </a:t>
            </a:r>
            <a:r>
              <a:rPr lang="en-US" sz="1000" dirty="0" smtClean="0">
                <a:latin typeface="Franklin Gothic Book" panose="020B0503020102020204" pitchFamily="34" charset="0"/>
              </a:rPr>
              <a:t>hedge fund </a:t>
            </a:r>
            <a:r>
              <a:rPr lang="en-US" sz="1000" dirty="0">
                <a:latin typeface="Franklin Gothic Book" panose="020B0503020102020204" pitchFamily="34" charset="0"/>
              </a:rPr>
              <a:t>indices by aiming “pre-fee” hedge funds performance through liquid futures and ETFs. </a:t>
            </a:r>
            <a:r>
              <a:rPr lang="en-US" sz="1000" dirty="0" smtClean="0">
                <a:latin typeface="Franklin Gothic Book" panose="020B0503020102020204" pitchFamily="34" charset="0"/>
              </a:rPr>
              <a:t>Dynamic Beta </a:t>
            </a:r>
            <a:r>
              <a:rPr lang="en-US" sz="1000" dirty="0">
                <a:latin typeface="Franklin Gothic Book" panose="020B0503020102020204" pitchFamily="34" charset="0"/>
              </a:rPr>
              <a:t>investments also invests directly in hedge funds that employ illiquid strategies through </a:t>
            </a:r>
            <a:r>
              <a:rPr lang="en-US" sz="1000" dirty="0" smtClean="0">
                <a:latin typeface="Franklin Gothic Book" panose="020B0503020102020204" pitchFamily="34" charset="0"/>
              </a:rPr>
              <a:t>its Beachhead </a:t>
            </a:r>
            <a:r>
              <a:rPr lang="en-US" sz="1000" dirty="0">
                <a:latin typeface="Franklin Gothic Book" panose="020B0503020102020204" pitchFamily="34" charset="0"/>
              </a:rPr>
              <a:t>Capital division. Dynamic Beta investments has published extensive research on </a:t>
            </a:r>
            <a:r>
              <a:rPr lang="en-US" sz="1000" dirty="0" smtClean="0">
                <a:latin typeface="Franklin Gothic Book" panose="020B0503020102020204" pitchFamily="34" charset="0"/>
              </a:rPr>
              <a:t>hedge funds</a:t>
            </a:r>
            <a:r>
              <a:rPr lang="en-US" sz="1000" dirty="0">
                <a:latin typeface="Franklin Gothic Book" panose="020B0503020102020204" pitchFamily="34" charset="0"/>
              </a:rPr>
              <a:t>, liquid alternatives and smart beta (www.dynamicbeta.com</a:t>
            </a:r>
            <a:r>
              <a:rPr lang="en-US" sz="1000" dirty="0" smtClean="0">
                <a:latin typeface="Franklin Gothic Book" panose="020B0503020102020204" pitchFamily="34" charset="0"/>
              </a:rPr>
              <a:t>).</a:t>
            </a:r>
            <a:endParaRPr lang="en-US" sz="1000" dirty="0">
              <a:latin typeface="Franklin Gothic Book" panose="020B0503020102020204" pitchFamily="34" charset="0"/>
            </a:endParaRPr>
          </a:p>
        </p:txBody>
      </p:sp>
      <p:cxnSp>
        <p:nvCxnSpPr>
          <p:cNvPr id="15" name="Straight Connector 14"/>
          <p:cNvCxnSpPr/>
          <p:nvPr/>
        </p:nvCxnSpPr>
        <p:spPr>
          <a:xfrm>
            <a:off x="171450" y="9220200"/>
            <a:ext cx="74295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71500" y="9448800"/>
            <a:ext cx="1276350" cy="246221"/>
          </a:xfrm>
          <a:prstGeom prst="rect">
            <a:avLst/>
          </a:prstGeom>
          <a:noFill/>
        </p:spPr>
        <p:txBody>
          <a:bodyPr wrap="square" rtlCol="0">
            <a:spAutoFit/>
          </a:bodyPr>
          <a:lstStyle/>
          <a:p>
            <a:r>
              <a:rPr lang="en-US" sz="1000" dirty="0" smtClean="0"/>
              <a:t>www.sewkis.com</a:t>
            </a:r>
            <a:endParaRPr lang="en-US" sz="1000" dirty="0"/>
          </a:p>
        </p:txBody>
      </p:sp>
      <p:pic>
        <p:nvPicPr>
          <p:cNvPr id="17" name="Picture 2" descr="\\nystorage1\scott$\My Pictures\SK_logo_noBox_burgundy (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53299" y="9503330"/>
            <a:ext cx="1547601" cy="1371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07526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228599" y="304800"/>
            <a:ext cx="7255963" cy="400110"/>
          </a:xfrm>
          <a:prstGeom prst="rect">
            <a:avLst/>
          </a:prstGeom>
          <a:noFill/>
        </p:spPr>
        <p:txBody>
          <a:bodyPr wrap="square" rtlCol="0">
            <a:spAutoFit/>
          </a:bodyPr>
          <a:lstStyle/>
          <a:p>
            <a:pPr algn="r"/>
            <a:r>
              <a:rPr lang="en-US" b="1" dirty="0">
                <a:solidFill>
                  <a:srgbClr val="1D5789"/>
                </a:solidFill>
                <a:latin typeface="Franklin Gothic Book" panose="020B0503020102020204" pitchFamily="34" charset="0"/>
              </a:rPr>
              <a:t>S&amp;K advises </a:t>
            </a:r>
            <a:r>
              <a:rPr lang="en-US" b="1" dirty="0" err="1">
                <a:solidFill>
                  <a:srgbClr val="1D5789"/>
                </a:solidFill>
                <a:latin typeface="Franklin Gothic Book" panose="020B0503020102020204" pitchFamily="34" charset="0"/>
              </a:rPr>
              <a:t>iM</a:t>
            </a:r>
            <a:r>
              <a:rPr lang="en-US" b="1" dirty="0">
                <a:solidFill>
                  <a:srgbClr val="1D5789"/>
                </a:solidFill>
                <a:latin typeface="Franklin Gothic Book" panose="020B0503020102020204" pitchFamily="34" charset="0"/>
              </a:rPr>
              <a:t> Global Partner</a:t>
            </a:r>
          </a:p>
        </p:txBody>
      </p:sp>
      <p:cxnSp>
        <p:nvCxnSpPr>
          <p:cNvPr id="14" name="Straight Connector 13"/>
          <p:cNvCxnSpPr/>
          <p:nvPr/>
        </p:nvCxnSpPr>
        <p:spPr>
          <a:xfrm>
            <a:off x="3647719" y="762000"/>
            <a:ext cx="3819881" cy="0"/>
          </a:xfrm>
          <a:prstGeom prst="line">
            <a:avLst/>
          </a:prstGeom>
          <a:ln w="44450" cap="rnd">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446454" y="1371600"/>
            <a:ext cx="6858000" cy="3739485"/>
          </a:xfrm>
          <a:prstGeom prst="rect">
            <a:avLst/>
          </a:prstGeom>
          <a:noFill/>
        </p:spPr>
        <p:txBody>
          <a:bodyPr wrap="square" tIns="0" rtlCol="0">
            <a:spAutoFit/>
          </a:bodyPr>
          <a:lstStyle/>
          <a:p>
            <a:pPr algn="just">
              <a:spcAft>
                <a:spcPts val="1200"/>
              </a:spcAft>
            </a:pPr>
            <a:r>
              <a:rPr lang="en-US" sz="1000" b="1" dirty="0" smtClean="0">
                <a:solidFill>
                  <a:srgbClr val="8C2633"/>
                </a:solidFill>
                <a:latin typeface="Franklin Gothic Book" panose="020B0503020102020204" pitchFamily="34" charset="0"/>
              </a:rPr>
              <a:t>About </a:t>
            </a:r>
            <a:r>
              <a:rPr lang="en-US" sz="1000" b="1" dirty="0">
                <a:solidFill>
                  <a:srgbClr val="8C2633"/>
                </a:solidFill>
                <a:latin typeface="Franklin Gothic Book" panose="020B0503020102020204" pitchFamily="34" charset="0"/>
              </a:rPr>
              <a:t>Seward &amp; Kissel LLP</a:t>
            </a:r>
          </a:p>
          <a:p>
            <a:pPr algn="just">
              <a:spcAft>
                <a:spcPts val="1200"/>
              </a:spcAft>
            </a:pPr>
            <a:r>
              <a:rPr lang="en-US" sz="1000" dirty="0" smtClean="0">
                <a:latin typeface="Franklin Gothic Book" panose="020B0503020102020204" pitchFamily="34" charset="0"/>
              </a:rPr>
              <a:t>Seward </a:t>
            </a:r>
            <a:r>
              <a:rPr lang="en-US" sz="1000" dirty="0">
                <a:latin typeface="Franklin Gothic Book" panose="020B0503020102020204" pitchFamily="34" charset="0"/>
              </a:rPr>
              <a:t>&amp; Kissel LLP, founded in 1890, is a leading U.S. law firm with an international reputation for excellence. We have offices in New York City and Washington, D.C.</a:t>
            </a:r>
          </a:p>
          <a:p>
            <a:pPr algn="just">
              <a:spcAft>
                <a:spcPts val="1200"/>
              </a:spcAft>
            </a:pPr>
            <a:r>
              <a:rPr lang="en-US" sz="1000" dirty="0" smtClean="0">
                <a:latin typeface="Franklin Gothic Book" panose="020B0503020102020204" pitchFamily="34" charset="0"/>
              </a:rPr>
              <a:t>Our </a:t>
            </a:r>
            <a:r>
              <a:rPr lang="en-US" sz="1000" dirty="0">
                <a:latin typeface="Franklin Gothic Book" panose="020B0503020102020204" pitchFamily="34" charset="0"/>
              </a:rPr>
              <a:t>practice primarily focuses on corporate, litigation and restructuring/bankruptcy work for clients seeking legal expertise in the financial services, corporate finance and capital markets areas</a:t>
            </a:r>
            <a:r>
              <a:rPr lang="en-US" sz="1000" dirty="0" smtClean="0">
                <a:latin typeface="Franklin Gothic Book" panose="020B0503020102020204" pitchFamily="34" charset="0"/>
              </a:rPr>
              <a:t>. The </a:t>
            </a:r>
            <a:r>
              <a:rPr lang="en-US" sz="1000" dirty="0">
                <a:latin typeface="Franklin Gothic Book" panose="020B0503020102020204" pitchFamily="34" charset="0"/>
              </a:rPr>
              <a:t>Firm is particularly well known for its representation of major commercial banks, investment banking firms, investment advisers and related investment funds (including mutual funds and hedge funds), master servicers, servicers, investors, distressed trade brokers, liquidity providers, hedge fund administrators</a:t>
            </a:r>
            <a:r>
              <a:rPr lang="en-US" sz="1000" dirty="0" smtClean="0">
                <a:latin typeface="Franklin Gothic Book" panose="020B0503020102020204" pitchFamily="34" charset="0"/>
              </a:rPr>
              <a:t>, broker-dealers</a:t>
            </a:r>
            <a:r>
              <a:rPr lang="en-US" sz="1000" dirty="0">
                <a:latin typeface="Franklin Gothic Book" panose="020B0503020102020204" pitchFamily="34" charset="0"/>
              </a:rPr>
              <a:t>, institutional investors and transportation companies (particularly in the shipping area). </a:t>
            </a:r>
          </a:p>
          <a:p>
            <a:pPr algn="just">
              <a:spcAft>
                <a:spcPts val="1200"/>
              </a:spcAft>
            </a:pPr>
            <a:r>
              <a:rPr lang="en-US" sz="1000" b="1" dirty="0" smtClean="0">
                <a:solidFill>
                  <a:srgbClr val="8C2633"/>
                </a:solidFill>
                <a:latin typeface="Franklin Gothic Book" panose="020B0503020102020204" pitchFamily="34" charset="0"/>
              </a:rPr>
              <a:t>Notices</a:t>
            </a:r>
            <a:endParaRPr lang="en-US" sz="1000" b="1" dirty="0">
              <a:solidFill>
                <a:srgbClr val="8C2633"/>
              </a:solidFill>
              <a:latin typeface="Franklin Gothic Book" panose="020B0503020102020204" pitchFamily="34" charset="0"/>
            </a:endParaRPr>
          </a:p>
          <a:p>
            <a:pPr algn="just">
              <a:spcAft>
                <a:spcPts val="1200"/>
              </a:spcAft>
            </a:pPr>
            <a:r>
              <a:rPr lang="en-US" sz="1000" dirty="0">
                <a:latin typeface="Franklin Gothic Book" panose="020B0503020102020204" pitchFamily="34" charset="0"/>
              </a:rPr>
              <a:t>This document may be considered attorney marketing and/or advertising. Prior results do not guarantee a similar outcome</a:t>
            </a:r>
            <a:r>
              <a:rPr lang="en-US" sz="1000" dirty="0" smtClean="0">
                <a:latin typeface="Franklin Gothic Book" panose="020B0503020102020204" pitchFamily="34" charset="0"/>
              </a:rPr>
              <a:t>. The </a:t>
            </a:r>
            <a:r>
              <a:rPr lang="en-US" sz="1000" dirty="0">
                <a:latin typeface="Franklin Gothic Book" panose="020B0503020102020204" pitchFamily="34" charset="0"/>
              </a:rPr>
              <a:t>information contained in this document is for informational purposes only and is not intended and should not be considered to be legal advice on any subject matter</a:t>
            </a:r>
            <a:r>
              <a:rPr lang="en-US" sz="1000" dirty="0" smtClean="0">
                <a:latin typeface="Franklin Gothic Book" panose="020B0503020102020204" pitchFamily="34" charset="0"/>
              </a:rPr>
              <a:t>. As </a:t>
            </a:r>
            <a:r>
              <a:rPr lang="en-US" sz="1000" dirty="0">
                <a:latin typeface="Franklin Gothic Book" panose="020B0503020102020204" pitchFamily="34" charset="0"/>
              </a:rPr>
              <a:t>such, recipients of this document, whether clients or otherwise, should not act or refrain from acting on the basis of any information included in this document without seeking appropriate legal or other professional advice</a:t>
            </a:r>
            <a:r>
              <a:rPr lang="en-US" sz="1000" dirty="0" smtClean="0">
                <a:latin typeface="Franklin Gothic Book" panose="020B0503020102020204" pitchFamily="34" charset="0"/>
              </a:rPr>
              <a:t>. This </a:t>
            </a:r>
            <a:r>
              <a:rPr lang="en-US" sz="1000" dirty="0">
                <a:latin typeface="Franklin Gothic Book" panose="020B0503020102020204" pitchFamily="34" charset="0"/>
              </a:rPr>
              <a:t>information is presented without any warranty or representation as to its accuracy or completeness, or whether it reflects the most current legal developments.</a:t>
            </a:r>
          </a:p>
          <a:p>
            <a:pPr algn="just">
              <a:spcAft>
                <a:spcPts val="1200"/>
              </a:spcAft>
            </a:pPr>
            <a:r>
              <a:rPr lang="en-US" sz="1000" dirty="0" smtClean="0">
                <a:latin typeface="Franklin Gothic Book" panose="020B0503020102020204" pitchFamily="34" charset="0"/>
              </a:rPr>
              <a:t>To </a:t>
            </a:r>
            <a:r>
              <a:rPr lang="en-US" sz="1000" dirty="0">
                <a:latin typeface="Franklin Gothic Book" panose="020B0503020102020204" pitchFamily="34" charset="0"/>
              </a:rPr>
              <a:t>ensure compliance with Treasury regulations regarding practice before the IRS, we inform you that, unless expressly stated otherwise, any federal tax advice contained in this communication was not intended or written to be used, and cannot be used, by any taxpayer for the purpose of (</a:t>
            </a:r>
            <a:r>
              <a:rPr lang="en-US" sz="1000" dirty="0" err="1">
                <a:latin typeface="Franklin Gothic Book" panose="020B0503020102020204" pitchFamily="34" charset="0"/>
              </a:rPr>
              <a:t>i</a:t>
            </a:r>
            <a:r>
              <a:rPr lang="en-US" sz="1000" dirty="0">
                <a:latin typeface="Franklin Gothic Book" panose="020B0503020102020204" pitchFamily="34" charset="0"/>
              </a:rPr>
              <a:t>) avoiding penalties that may be imposed on the taxpayer under United States federal tax law, or (ii) promoting, marketing or recommending to another party any tax-related matters addressed herein</a:t>
            </a:r>
            <a:r>
              <a:rPr lang="en-US" sz="1000" dirty="0" smtClean="0">
                <a:latin typeface="Franklin Gothic Book" panose="020B0503020102020204" pitchFamily="34" charset="0"/>
              </a:rPr>
              <a:t>.</a:t>
            </a:r>
            <a:endParaRPr lang="en-US" sz="1000" dirty="0">
              <a:latin typeface="Franklin Gothic Book" panose="020B0503020102020204" pitchFamily="34" charset="0"/>
            </a:endParaRPr>
          </a:p>
        </p:txBody>
      </p:sp>
      <p:cxnSp>
        <p:nvCxnSpPr>
          <p:cNvPr id="15" name="Straight Connector 14"/>
          <p:cNvCxnSpPr/>
          <p:nvPr/>
        </p:nvCxnSpPr>
        <p:spPr>
          <a:xfrm>
            <a:off x="171450" y="9220200"/>
            <a:ext cx="74295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71500" y="9448800"/>
            <a:ext cx="1276350" cy="246221"/>
          </a:xfrm>
          <a:prstGeom prst="rect">
            <a:avLst/>
          </a:prstGeom>
          <a:noFill/>
        </p:spPr>
        <p:txBody>
          <a:bodyPr wrap="square" rtlCol="0">
            <a:spAutoFit/>
          </a:bodyPr>
          <a:lstStyle/>
          <a:p>
            <a:r>
              <a:rPr lang="en-US" sz="1000" dirty="0" smtClean="0"/>
              <a:t>www.sewkis.com</a:t>
            </a:r>
            <a:endParaRPr lang="en-US" sz="1000" dirty="0"/>
          </a:p>
        </p:txBody>
      </p:sp>
      <p:pic>
        <p:nvPicPr>
          <p:cNvPr id="17" name="Picture 2" descr="\\nystorage1\scott$\My Pictures\SK_logo_noBox_burgundy (2).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653299" y="9503330"/>
            <a:ext cx="1547601" cy="1371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32608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1511</TotalTime>
  <Words>1124</Words>
  <Application>Microsoft Office PowerPoint</Application>
  <PresentationFormat>Custom</PresentationFormat>
  <Paragraphs>54</Paragraphs>
  <Slides>4</Slides>
  <Notes>4</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Seward &amp; Kissel</dc:creator>
  <cp:lastModifiedBy>Seward &amp; Kissel</cp:lastModifiedBy>
  <cp:revision>199</cp:revision>
  <cp:lastPrinted>2018-03-13T18:30:32Z</cp:lastPrinted>
  <dcterms:created xsi:type="dcterms:W3CDTF">2017-11-20T21:22:57Z</dcterms:created>
  <dcterms:modified xsi:type="dcterms:W3CDTF">2018-09-18T14:55:50Z</dcterms:modified>
</cp:coreProperties>
</file>